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98" r:id="rId2"/>
  </p:sldMasterIdLst>
  <p:sldIdLst>
    <p:sldId id="302" r:id="rId3"/>
    <p:sldId id="298" r:id="rId4"/>
    <p:sldId id="303" r:id="rId5"/>
    <p:sldId id="299" r:id="rId6"/>
    <p:sldId id="301" r:id="rId7"/>
    <p:sldId id="277" r:id="rId8"/>
    <p:sldId id="305" r:id="rId9"/>
    <p:sldId id="276" r:id="rId10"/>
    <p:sldId id="273" r:id="rId11"/>
    <p:sldId id="272" r:id="rId12"/>
    <p:sldId id="274" r:id="rId13"/>
    <p:sldId id="278" r:id="rId14"/>
    <p:sldId id="279" r:id="rId15"/>
    <p:sldId id="280" r:id="rId16"/>
    <p:sldId id="275" r:id="rId17"/>
    <p:sldId id="281" r:id="rId18"/>
    <p:sldId id="282" r:id="rId19"/>
    <p:sldId id="283" r:id="rId20"/>
    <p:sldId id="284" r:id="rId21"/>
    <p:sldId id="285" r:id="rId22"/>
    <p:sldId id="286" r:id="rId23"/>
    <p:sldId id="293" r:id="rId24"/>
    <p:sldId id="296" r:id="rId25"/>
    <p:sldId id="289" r:id="rId26"/>
    <p:sldId id="290" r:id="rId27"/>
    <p:sldId id="297" r:id="rId28"/>
    <p:sldId id="304"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initials="K" lastIdx="1" clrIdx="0">
    <p:extLst>
      <p:ext uri="{19B8F6BF-5375-455C-9EA6-DF929625EA0E}">
        <p15:presenceInfo xmlns:p15="http://schemas.microsoft.com/office/powerpoint/2012/main" userId="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660"/>
  </p:normalViewPr>
  <p:slideViewPr>
    <p:cSldViewPr snapToGrid="0">
      <p:cViewPr>
        <p:scale>
          <a:sx n="80" d="100"/>
          <a:sy n="80" d="100"/>
        </p:scale>
        <p:origin x="22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1683E2-51CA-4DDA-A0B3-BE52FDCAC9C3}" type="doc">
      <dgm:prSet loTypeId="urn:microsoft.com/office/officeart/2008/layout/PictureAccentList" loCatId="list" qsTypeId="urn:microsoft.com/office/officeart/2005/8/quickstyle/simple1" qsCatId="simple" csTypeId="urn:microsoft.com/office/officeart/2005/8/colors/colorful2" csCatId="colorful" phldr="1"/>
      <dgm:spPr/>
      <dgm:t>
        <a:bodyPr/>
        <a:lstStyle/>
        <a:p>
          <a:endParaRPr lang="es-ES"/>
        </a:p>
      </dgm:t>
    </dgm:pt>
    <dgm:pt modelId="{34EAF000-3C49-463C-A5AB-8B51A2953CD8}">
      <dgm:prSet phldrT="[Texto]"/>
      <dgm:spPr/>
      <dgm:t>
        <a:bodyPr/>
        <a:lstStyle/>
        <a:p>
          <a:r>
            <a:rPr lang="es-ES" dirty="0"/>
            <a:t>Tipos de reactores</a:t>
          </a:r>
        </a:p>
      </dgm:t>
    </dgm:pt>
    <dgm:pt modelId="{F02778DC-7DFF-4748-A432-3AB4A9255200}" type="parTrans" cxnId="{5267CF51-D74C-4CB8-ACF4-C9916CC294EB}">
      <dgm:prSet/>
      <dgm:spPr/>
      <dgm:t>
        <a:bodyPr/>
        <a:lstStyle/>
        <a:p>
          <a:endParaRPr lang="es-ES"/>
        </a:p>
      </dgm:t>
    </dgm:pt>
    <dgm:pt modelId="{F490F7EC-E4FB-4682-87BC-F6E285625B2F}" type="sibTrans" cxnId="{5267CF51-D74C-4CB8-ACF4-C9916CC294EB}">
      <dgm:prSet/>
      <dgm:spPr/>
      <dgm:t>
        <a:bodyPr/>
        <a:lstStyle/>
        <a:p>
          <a:endParaRPr lang="es-ES"/>
        </a:p>
      </dgm:t>
    </dgm:pt>
    <dgm:pt modelId="{31B61019-E293-4F38-990F-E5C71F136547}">
      <dgm:prSet phldrT="[Texto]"/>
      <dgm:spPr/>
      <dgm:t>
        <a:bodyPr/>
        <a:lstStyle/>
        <a:p>
          <a:r>
            <a:rPr lang="es-MX" b="1" i="1" dirty="0"/>
            <a:t>Reacciones simples</a:t>
          </a:r>
        </a:p>
        <a:p>
          <a:r>
            <a:rPr lang="es-MX" dirty="0"/>
            <a:t>La mayoría de las reacciones químicas producen subproductos, en algunos casos su concentración puede despreciarse, por lo que se tendrá un sistema simpe con los siguientes casos posibles.</a:t>
          </a:r>
          <a:endParaRPr lang="es-ES" dirty="0"/>
        </a:p>
      </dgm:t>
    </dgm:pt>
    <dgm:pt modelId="{3E76011C-C1A6-46AC-8A06-E4E2A365FDC0}" type="parTrans" cxnId="{AFE81465-0A2F-47E1-A654-5018F4D313E1}">
      <dgm:prSet/>
      <dgm:spPr/>
      <dgm:t>
        <a:bodyPr/>
        <a:lstStyle/>
        <a:p>
          <a:endParaRPr lang="es-ES"/>
        </a:p>
      </dgm:t>
    </dgm:pt>
    <dgm:pt modelId="{267C9A52-E1E1-4101-814D-4BCE641777CE}" type="sibTrans" cxnId="{AFE81465-0A2F-47E1-A654-5018F4D313E1}">
      <dgm:prSet/>
      <dgm:spPr/>
      <dgm:t>
        <a:bodyPr/>
        <a:lstStyle/>
        <a:p>
          <a:endParaRPr lang="es-ES"/>
        </a:p>
      </dgm:t>
    </dgm:pt>
    <dgm:pt modelId="{FC61E488-A6AD-4261-856E-CC725AF12EDD}">
      <dgm:prSet phldrT="[Texto]" custT="1"/>
      <dgm:spPr/>
      <dgm:t>
        <a:bodyPr/>
        <a:lstStyle/>
        <a:p>
          <a:r>
            <a:rPr lang="es-MX" sz="1600" b="1" i="0" kern="1200" dirty="0">
              <a:solidFill>
                <a:prstClr val="white"/>
              </a:solidFill>
              <a:latin typeface="Calibri" panose="020F0502020204030204"/>
              <a:ea typeface="+mn-ea"/>
              <a:cs typeface="+mn-cs"/>
            </a:rPr>
            <a:t>Reacciones múltiples en paralelo con subproductos</a:t>
          </a:r>
        </a:p>
        <a:p>
          <a:r>
            <a:rPr lang="es-MX" sz="1600" b="1" i="0" kern="1200" dirty="0">
              <a:solidFill>
                <a:prstClr val="white"/>
              </a:solidFill>
              <a:latin typeface="Calibri" panose="020F0502020204030204"/>
              <a:ea typeface="+mn-ea"/>
              <a:cs typeface="+mn-cs"/>
            </a:rPr>
            <a:t>Reacciones múltiples en serie con subproductos </a:t>
          </a:r>
          <a:endParaRPr lang="es-ES" sz="1600" b="1" i="0" kern="1200" dirty="0">
            <a:solidFill>
              <a:prstClr val="white"/>
            </a:solidFill>
            <a:latin typeface="Calibri" panose="020F0502020204030204"/>
            <a:ea typeface="+mn-ea"/>
            <a:cs typeface="+mn-cs"/>
          </a:endParaRPr>
        </a:p>
      </dgm:t>
    </dgm:pt>
    <dgm:pt modelId="{C0001016-8EBE-4852-8A24-4EFC1BC57E15}" type="parTrans" cxnId="{92FDE195-8F91-4C76-B6CF-2BB2EEF729B7}">
      <dgm:prSet/>
      <dgm:spPr/>
      <dgm:t>
        <a:bodyPr/>
        <a:lstStyle/>
        <a:p>
          <a:endParaRPr lang="es-ES"/>
        </a:p>
      </dgm:t>
    </dgm:pt>
    <dgm:pt modelId="{87107826-F0A3-4D8C-A710-BEC8ED71F5C3}" type="sibTrans" cxnId="{92FDE195-8F91-4C76-B6CF-2BB2EEF729B7}">
      <dgm:prSet/>
      <dgm:spPr/>
      <dgm:t>
        <a:bodyPr/>
        <a:lstStyle/>
        <a:p>
          <a:endParaRPr lang="es-ES"/>
        </a:p>
      </dgm:t>
    </dgm:pt>
    <dgm:pt modelId="{F103B12B-47BB-4948-BC10-9A742A30F1E6}">
      <dgm:prSet phldrT="[Texto]" custT="1"/>
      <dgm:spPr/>
      <dgm:t>
        <a:bodyPr/>
        <a:lstStyle/>
        <a:p>
          <a:r>
            <a:rPr lang="es-MX" sz="1600" b="1" i="0" kern="1200" dirty="0">
              <a:solidFill>
                <a:prstClr val="white"/>
              </a:solidFill>
              <a:latin typeface="Calibri" panose="020F0502020204030204"/>
              <a:ea typeface="+mn-ea"/>
              <a:cs typeface="+mn-cs"/>
            </a:rPr>
            <a:t>Reacciones de polimerización</a:t>
          </a:r>
          <a:br>
            <a:rPr lang="es-MX" sz="1600" b="1" i="0" kern="1200" dirty="0"/>
          </a:br>
          <a:r>
            <a:rPr lang="es-MX" sz="1600" kern="1200" dirty="0"/>
            <a:t>Un componente se “aglutina” químicamente dando lugar a otro mayor peso molecular</a:t>
          </a:r>
          <a:endParaRPr lang="es-ES" sz="1600" kern="1200" dirty="0"/>
        </a:p>
      </dgm:t>
    </dgm:pt>
    <dgm:pt modelId="{40156C86-E8A2-4F6F-9615-350156C1632E}" type="parTrans" cxnId="{512E663A-0585-415D-959B-8600555E9E4D}">
      <dgm:prSet/>
      <dgm:spPr/>
      <dgm:t>
        <a:bodyPr/>
        <a:lstStyle/>
        <a:p>
          <a:endParaRPr lang="es-ES"/>
        </a:p>
      </dgm:t>
    </dgm:pt>
    <dgm:pt modelId="{4D0D599E-81EE-4251-93DB-064DD7D15379}" type="sibTrans" cxnId="{512E663A-0585-415D-959B-8600555E9E4D}">
      <dgm:prSet/>
      <dgm:spPr/>
      <dgm:t>
        <a:bodyPr/>
        <a:lstStyle/>
        <a:p>
          <a:endParaRPr lang="es-ES"/>
        </a:p>
      </dgm:t>
    </dgm:pt>
    <dgm:pt modelId="{92DF24A1-CD8A-4079-9152-B904CD2A8710}" type="pres">
      <dgm:prSet presAssocID="{9D1683E2-51CA-4DDA-A0B3-BE52FDCAC9C3}" presName="layout" presStyleCnt="0">
        <dgm:presLayoutVars>
          <dgm:chMax/>
          <dgm:chPref/>
          <dgm:dir/>
          <dgm:animOne val="branch"/>
          <dgm:animLvl val="lvl"/>
          <dgm:resizeHandles/>
        </dgm:presLayoutVars>
      </dgm:prSet>
      <dgm:spPr/>
    </dgm:pt>
    <dgm:pt modelId="{8FB518A5-B0FD-48FC-A17D-C140622CA0BD}" type="pres">
      <dgm:prSet presAssocID="{34EAF000-3C49-463C-A5AB-8B51A2953CD8}" presName="root" presStyleCnt="0">
        <dgm:presLayoutVars>
          <dgm:chMax/>
          <dgm:chPref val="4"/>
        </dgm:presLayoutVars>
      </dgm:prSet>
      <dgm:spPr/>
    </dgm:pt>
    <dgm:pt modelId="{619B29C7-202D-4372-B057-3292AE3A66EC}" type="pres">
      <dgm:prSet presAssocID="{34EAF000-3C49-463C-A5AB-8B51A2953CD8}" presName="rootComposite" presStyleCnt="0">
        <dgm:presLayoutVars/>
      </dgm:prSet>
      <dgm:spPr/>
    </dgm:pt>
    <dgm:pt modelId="{8732108C-2290-4684-B13E-F2D72222006F}" type="pres">
      <dgm:prSet presAssocID="{34EAF000-3C49-463C-A5AB-8B51A2953CD8}" presName="rootText" presStyleLbl="node0" presStyleIdx="0" presStyleCnt="1">
        <dgm:presLayoutVars>
          <dgm:chMax/>
          <dgm:chPref val="4"/>
        </dgm:presLayoutVars>
      </dgm:prSet>
      <dgm:spPr/>
    </dgm:pt>
    <dgm:pt modelId="{F74B9FB1-938F-46F6-83A0-B5F79B7E0188}" type="pres">
      <dgm:prSet presAssocID="{34EAF000-3C49-463C-A5AB-8B51A2953CD8}" presName="childShape" presStyleCnt="0">
        <dgm:presLayoutVars>
          <dgm:chMax val="0"/>
          <dgm:chPref val="0"/>
        </dgm:presLayoutVars>
      </dgm:prSet>
      <dgm:spPr/>
    </dgm:pt>
    <dgm:pt modelId="{7DD769F6-1817-4947-BA65-6D76F1ADFBE1}" type="pres">
      <dgm:prSet presAssocID="{31B61019-E293-4F38-990F-E5C71F136547}" presName="childComposite" presStyleCnt="0">
        <dgm:presLayoutVars>
          <dgm:chMax val="0"/>
          <dgm:chPref val="0"/>
        </dgm:presLayoutVars>
      </dgm:prSet>
      <dgm:spPr/>
    </dgm:pt>
    <dgm:pt modelId="{25987294-DFDC-4EB6-9F10-971F042302DC}" type="pres">
      <dgm:prSet presAssocID="{31B61019-E293-4F38-990F-E5C71F136547}" presName="Image" presStyleLbl="node1" presStyleIdx="0" presStyleCnt="3"/>
      <dgm:spPr/>
    </dgm:pt>
    <dgm:pt modelId="{014EC993-CA59-4BA9-9DE3-52118E5D77AC}" type="pres">
      <dgm:prSet presAssocID="{31B61019-E293-4F38-990F-E5C71F136547}" presName="childText" presStyleLbl="lnNode1" presStyleIdx="0" presStyleCnt="3">
        <dgm:presLayoutVars>
          <dgm:chMax val="0"/>
          <dgm:chPref val="0"/>
          <dgm:bulletEnabled val="1"/>
        </dgm:presLayoutVars>
      </dgm:prSet>
      <dgm:spPr/>
    </dgm:pt>
    <dgm:pt modelId="{FFA05AD6-419C-429C-AFD2-136F7C14D716}" type="pres">
      <dgm:prSet presAssocID="{FC61E488-A6AD-4261-856E-CC725AF12EDD}" presName="childComposite" presStyleCnt="0">
        <dgm:presLayoutVars>
          <dgm:chMax val="0"/>
          <dgm:chPref val="0"/>
        </dgm:presLayoutVars>
      </dgm:prSet>
      <dgm:spPr/>
    </dgm:pt>
    <dgm:pt modelId="{83552D49-3B44-4B50-9FF1-3387778894EB}" type="pres">
      <dgm:prSet presAssocID="{FC61E488-A6AD-4261-856E-CC725AF12EDD}" presName="Image" presStyleLbl="node1" presStyleIdx="1" presStyleCnt="3"/>
      <dgm:spPr/>
    </dgm:pt>
    <dgm:pt modelId="{EC9093DC-E5C1-4BF1-8ECC-16E37D352D05}" type="pres">
      <dgm:prSet presAssocID="{FC61E488-A6AD-4261-856E-CC725AF12EDD}" presName="childText" presStyleLbl="lnNode1" presStyleIdx="1" presStyleCnt="3">
        <dgm:presLayoutVars>
          <dgm:chMax val="0"/>
          <dgm:chPref val="0"/>
          <dgm:bulletEnabled val="1"/>
        </dgm:presLayoutVars>
      </dgm:prSet>
      <dgm:spPr/>
    </dgm:pt>
    <dgm:pt modelId="{68ED8F0F-B91D-4134-AFD2-3C2EB3FA7D41}" type="pres">
      <dgm:prSet presAssocID="{F103B12B-47BB-4948-BC10-9A742A30F1E6}" presName="childComposite" presStyleCnt="0">
        <dgm:presLayoutVars>
          <dgm:chMax val="0"/>
          <dgm:chPref val="0"/>
        </dgm:presLayoutVars>
      </dgm:prSet>
      <dgm:spPr/>
    </dgm:pt>
    <dgm:pt modelId="{8C52007B-4A8F-4668-B28D-B44A5EE1AD8B}" type="pres">
      <dgm:prSet presAssocID="{F103B12B-47BB-4948-BC10-9A742A30F1E6}" presName="Image" presStyleLbl="node1" presStyleIdx="2" presStyleCnt="3"/>
      <dgm:spPr/>
    </dgm:pt>
    <dgm:pt modelId="{24144EC3-2B37-4852-B489-6EB2DB06FA4B}" type="pres">
      <dgm:prSet presAssocID="{F103B12B-47BB-4948-BC10-9A742A30F1E6}" presName="childText" presStyleLbl="lnNode1" presStyleIdx="2" presStyleCnt="3">
        <dgm:presLayoutVars>
          <dgm:chMax val="0"/>
          <dgm:chPref val="0"/>
          <dgm:bulletEnabled val="1"/>
        </dgm:presLayoutVars>
      </dgm:prSet>
      <dgm:spPr/>
    </dgm:pt>
  </dgm:ptLst>
  <dgm:cxnLst>
    <dgm:cxn modelId="{C9B502AB-6668-4FB8-BE74-FE3BB4F12CCD}" type="presOf" srcId="{31B61019-E293-4F38-990F-E5C71F136547}" destId="{014EC993-CA59-4BA9-9DE3-52118E5D77AC}" srcOrd="0" destOrd="0" presId="urn:microsoft.com/office/officeart/2008/layout/PictureAccentList"/>
    <dgm:cxn modelId="{92FDE195-8F91-4C76-B6CF-2BB2EEF729B7}" srcId="{34EAF000-3C49-463C-A5AB-8B51A2953CD8}" destId="{FC61E488-A6AD-4261-856E-CC725AF12EDD}" srcOrd="1" destOrd="0" parTransId="{C0001016-8EBE-4852-8A24-4EFC1BC57E15}" sibTransId="{87107826-F0A3-4D8C-A710-BEC8ED71F5C3}"/>
    <dgm:cxn modelId="{289B265E-7BA2-4ACC-8297-055AB691F578}" type="presOf" srcId="{9D1683E2-51CA-4DDA-A0B3-BE52FDCAC9C3}" destId="{92DF24A1-CD8A-4079-9152-B904CD2A8710}" srcOrd="0" destOrd="0" presId="urn:microsoft.com/office/officeart/2008/layout/PictureAccentList"/>
    <dgm:cxn modelId="{AFE81465-0A2F-47E1-A654-5018F4D313E1}" srcId="{34EAF000-3C49-463C-A5AB-8B51A2953CD8}" destId="{31B61019-E293-4F38-990F-E5C71F136547}" srcOrd="0" destOrd="0" parTransId="{3E76011C-C1A6-46AC-8A06-E4E2A365FDC0}" sibTransId="{267C9A52-E1E1-4101-814D-4BCE641777CE}"/>
    <dgm:cxn modelId="{259461DF-3625-45B4-8EA8-A3AB8AF25240}" type="presOf" srcId="{FC61E488-A6AD-4261-856E-CC725AF12EDD}" destId="{EC9093DC-E5C1-4BF1-8ECC-16E37D352D05}" srcOrd="0" destOrd="0" presId="urn:microsoft.com/office/officeart/2008/layout/PictureAccentList"/>
    <dgm:cxn modelId="{5267CF51-D74C-4CB8-ACF4-C9916CC294EB}" srcId="{9D1683E2-51CA-4DDA-A0B3-BE52FDCAC9C3}" destId="{34EAF000-3C49-463C-A5AB-8B51A2953CD8}" srcOrd="0" destOrd="0" parTransId="{F02778DC-7DFF-4748-A432-3AB4A9255200}" sibTransId="{F490F7EC-E4FB-4682-87BC-F6E285625B2F}"/>
    <dgm:cxn modelId="{CB61EFF0-46C9-49E5-B31F-99303835D1A5}" type="presOf" srcId="{F103B12B-47BB-4948-BC10-9A742A30F1E6}" destId="{24144EC3-2B37-4852-B489-6EB2DB06FA4B}" srcOrd="0" destOrd="0" presId="urn:microsoft.com/office/officeart/2008/layout/PictureAccentList"/>
    <dgm:cxn modelId="{512E663A-0585-415D-959B-8600555E9E4D}" srcId="{34EAF000-3C49-463C-A5AB-8B51A2953CD8}" destId="{F103B12B-47BB-4948-BC10-9A742A30F1E6}" srcOrd="2" destOrd="0" parTransId="{40156C86-E8A2-4F6F-9615-350156C1632E}" sibTransId="{4D0D599E-81EE-4251-93DB-064DD7D15379}"/>
    <dgm:cxn modelId="{68314801-791D-4AEF-96EA-DFD8CB40511D}" type="presOf" srcId="{34EAF000-3C49-463C-A5AB-8B51A2953CD8}" destId="{8732108C-2290-4684-B13E-F2D72222006F}" srcOrd="0" destOrd="0" presId="urn:microsoft.com/office/officeart/2008/layout/PictureAccentList"/>
    <dgm:cxn modelId="{84D41275-9033-4EA2-A281-86A39E4881D4}" type="presParOf" srcId="{92DF24A1-CD8A-4079-9152-B904CD2A8710}" destId="{8FB518A5-B0FD-48FC-A17D-C140622CA0BD}" srcOrd="0" destOrd="0" presId="urn:microsoft.com/office/officeart/2008/layout/PictureAccentList"/>
    <dgm:cxn modelId="{32A5799B-6CC5-46A0-9DD1-90A629B04154}" type="presParOf" srcId="{8FB518A5-B0FD-48FC-A17D-C140622CA0BD}" destId="{619B29C7-202D-4372-B057-3292AE3A66EC}" srcOrd="0" destOrd="0" presId="urn:microsoft.com/office/officeart/2008/layout/PictureAccentList"/>
    <dgm:cxn modelId="{C33CBE15-ECA4-4881-B5C1-C4CAD5C9F722}" type="presParOf" srcId="{619B29C7-202D-4372-B057-3292AE3A66EC}" destId="{8732108C-2290-4684-B13E-F2D72222006F}" srcOrd="0" destOrd="0" presId="urn:microsoft.com/office/officeart/2008/layout/PictureAccentList"/>
    <dgm:cxn modelId="{7F21F3DE-2C68-4B76-B0F1-415F716AA5A0}" type="presParOf" srcId="{8FB518A5-B0FD-48FC-A17D-C140622CA0BD}" destId="{F74B9FB1-938F-46F6-83A0-B5F79B7E0188}" srcOrd="1" destOrd="0" presId="urn:microsoft.com/office/officeart/2008/layout/PictureAccentList"/>
    <dgm:cxn modelId="{B674C1EC-C955-4068-87A5-5207BEFE7ED9}" type="presParOf" srcId="{F74B9FB1-938F-46F6-83A0-B5F79B7E0188}" destId="{7DD769F6-1817-4947-BA65-6D76F1ADFBE1}" srcOrd="0" destOrd="0" presId="urn:microsoft.com/office/officeart/2008/layout/PictureAccentList"/>
    <dgm:cxn modelId="{1EA579C4-A416-419C-BC5B-360D761FE5FC}" type="presParOf" srcId="{7DD769F6-1817-4947-BA65-6D76F1ADFBE1}" destId="{25987294-DFDC-4EB6-9F10-971F042302DC}" srcOrd="0" destOrd="0" presId="urn:microsoft.com/office/officeart/2008/layout/PictureAccentList"/>
    <dgm:cxn modelId="{424F8077-18E9-4AF9-88BD-5F49EA63056F}" type="presParOf" srcId="{7DD769F6-1817-4947-BA65-6D76F1ADFBE1}" destId="{014EC993-CA59-4BA9-9DE3-52118E5D77AC}" srcOrd="1" destOrd="0" presId="urn:microsoft.com/office/officeart/2008/layout/PictureAccentList"/>
    <dgm:cxn modelId="{C281F7C3-08EF-46E6-A31B-FE3C0D6AEEA1}" type="presParOf" srcId="{F74B9FB1-938F-46F6-83A0-B5F79B7E0188}" destId="{FFA05AD6-419C-429C-AFD2-136F7C14D716}" srcOrd="1" destOrd="0" presId="urn:microsoft.com/office/officeart/2008/layout/PictureAccentList"/>
    <dgm:cxn modelId="{DC6709D5-838D-4148-B92E-90201FBF39F8}" type="presParOf" srcId="{FFA05AD6-419C-429C-AFD2-136F7C14D716}" destId="{83552D49-3B44-4B50-9FF1-3387778894EB}" srcOrd="0" destOrd="0" presId="urn:microsoft.com/office/officeart/2008/layout/PictureAccentList"/>
    <dgm:cxn modelId="{B300D0E5-A96D-495D-83C1-7D2A4CBC5A02}" type="presParOf" srcId="{FFA05AD6-419C-429C-AFD2-136F7C14D716}" destId="{EC9093DC-E5C1-4BF1-8ECC-16E37D352D05}" srcOrd="1" destOrd="0" presId="urn:microsoft.com/office/officeart/2008/layout/PictureAccentList"/>
    <dgm:cxn modelId="{2CB8D6EF-7EC9-4879-9FDD-BD05C3BB9A74}" type="presParOf" srcId="{F74B9FB1-938F-46F6-83A0-B5F79B7E0188}" destId="{68ED8F0F-B91D-4134-AFD2-3C2EB3FA7D41}" srcOrd="2" destOrd="0" presId="urn:microsoft.com/office/officeart/2008/layout/PictureAccentList"/>
    <dgm:cxn modelId="{66FD1370-0D7A-4446-93C5-5E414E72A8DC}" type="presParOf" srcId="{68ED8F0F-B91D-4134-AFD2-3C2EB3FA7D41}" destId="{8C52007B-4A8F-4668-B28D-B44A5EE1AD8B}" srcOrd="0" destOrd="0" presId="urn:microsoft.com/office/officeart/2008/layout/PictureAccentList"/>
    <dgm:cxn modelId="{7909F7D1-11D9-4FB8-BE59-ABA9C3D56E2D}" type="presParOf" srcId="{68ED8F0F-B91D-4134-AFD2-3C2EB3FA7D41}" destId="{24144EC3-2B37-4852-B489-6EB2DB06FA4B}"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683E2-51CA-4DDA-A0B3-BE52FDCAC9C3}" type="doc">
      <dgm:prSet loTypeId="urn:microsoft.com/office/officeart/2008/layout/PictureAccentList" loCatId="list" qsTypeId="urn:microsoft.com/office/officeart/2005/8/quickstyle/simple1" qsCatId="simple" csTypeId="urn:microsoft.com/office/officeart/2005/8/colors/colorful2" csCatId="colorful" phldr="1"/>
      <dgm:spPr/>
      <dgm:t>
        <a:bodyPr/>
        <a:lstStyle/>
        <a:p>
          <a:endParaRPr lang="es-ES"/>
        </a:p>
      </dgm:t>
    </dgm:pt>
    <dgm:pt modelId="{34EAF000-3C49-463C-A5AB-8B51A2953CD8}">
      <dgm:prSet phldrT="[Texto]"/>
      <dgm:spPr/>
      <dgm:t>
        <a:bodyPr/>
        <a:lstStyle/>
        <a:p>
          <a:r>
            <a:rPr lang="es-ES" dirty="0"/>
            <a:t>Tipos de reactores</a:t>
          </a:r>
        </a:p>
      </dgm:t>
    </dgm:pt>
    <dgm:pt modelId="{F02778DC-7DFF-4748-A432-3AB4A9255200}" type="parTrans" cxnId="{5267CF51-D74C-4CB8-ACF4-C9916CC294EB}">
      <dgm:prSet/>
      <dgm:spPr/>
      <dgm:t>
        <a:bodyPr/>
        <a:lstStyle/>
        <a:p>
          <a:endParaRPr lang="es-ES"/>
        </a:p>
      </dgm:t>
    </dgm:pt>
    <dgm:pt modelId="{F490F7EC-E4FB-4682-87BC-F6E285625B2F}" type="sibTrans" cxnId="{5267CF51-D74C-4CB8-ACF4-C9916CC294EB}">
      <dgm:prSet/>
      <dgm:spPr/>
      <dgm:t>
        <a:bodyPr/>
        <a:lstStyle/>
        <a:p>
          <a:endParaRPr lang="es-ES"/>
        </a:p>
      </dgm:t>
    </dgm:pt>
    <dgm:pt modelId="{31B61019-E293-4F38-990F-E5C71F136547}">
      <dgm:prSet phldrT="[Texto]"/>
      <dgm:spPr/>
      <dgm:t>
        <a:bodyPr/>
        <a:lstStyle/>
        <a:p>
          <a:r>
            <a:rPr lang="es-MX" b="1" i="1" dirty="0"/>
            <a:t>Reactores simples</a:t>
          </a:r>
        </a:p>
        <a:p>
          <a:r>
            <a:rPr lang="es-MX" dirty="0"/>
            <a:t>En reacciones simples, en las que no hay formación de subproductos el objetivo es lograr un mínimo costo de inversión del reactor. Aunque una alta conversión incrementa el tamaño del reactor (situación adversa), otros equipos corriente abajo disminuyen su tamaño (efecto favorable) por lo que la conversión generalmente se fija en un 95% para reacciones controladas por el equilibrio químico.</a:t>
          </a:r>
          <a:endParaRPr lang="es-ES" dirty="0"/>
        </a:p>
      </dgm:t>
    </dgm:pt>
    <dgm:pt modelId="{3E76011C-C1A6-46AC-8A06-E4E2A365FDC0}" type="parTrans" cxnId="{AFE81465-0A2F-47E1-A654-5018F4D313E1}">
      <dgm:prSet/>
      <dgm:spPr/>
      <dgm:t>
        <a:bodyPr/>
        <a:lstStyle/>
        <a:p>
          <a:endParaRPr lang="es-ES"/>
        </a:p>
      </dgm:t>
    </dgm:pt>
    <dgm:pt modelId="{267C9A52-E1E1-4101-814D-4BCE641777CE}" type="sibTrans" cxnId="{AFE81465-0A2F-47E1-A654-5018F4D313E1}">
      <dgm:prSet/>
      <dgm:spPr/>
      <dgm:t>
        <a:bodyPr/>
        <a:lstStyle/>
        <a:p>
          <a:endParaRPr lang="es-ES"/>
        </a:p>
      </dgm:t>
    </dgm:pt>
    <dgm:pt modelId="{FC61E488-A6AD-4261-856E-CC725AF12EDD}">
      <dgm:prSet phldrT="[Texto]" custT="1"/>
      <dgm:spPr/>
      <dgm:t>
        <a:bodyPr/>
        <a:lstStyle/>
        <a:p>
          <a:r>
            <a:rPr lang="es-MX" sz="1600" b="1" i="1" kern="1200" dirty="0"/>
            <a:t>Reacciones múltiples en paralelo con subproducto</a:t>
          </a:r>
        </a:p>
        <a:p>
          <a:r>
            <a:rPr lang="es-MX" sz="1600" kern="1200" dirty="0"/>
            <a:t>En un sistema reaccionante, por lo general el costo mayor lo representan las materias primas (reactantes), siendo su objetivo minimizar la formación de subproductos. La selección de las condiciones debe impactar tanto en la cinética como en el equilibrio de las reacciones.</a:t>
          </a:r>
          <a:endParaRPr lang="es-ES" sz="1600" b="1" i="0" kern="1200" dirty="0">
            <a:solidFill>
              <a:prstClr val="white"/>
            </a:solidFill>
            <a:latin typeface="Calibri" panose="020F0502020204030204"/>
            <a:ea typeface="+mn-ea"/>
            <a:cs typeface="+mn-cs"/>
          </a:endParaRPr>
        </a:p>
      </dgm:t>
    </dgm:pt>
    <dgm:pt modelId="{C0001016-8EBE-4852-8A24-4EFC1BC57E15}" type="parTrans" cxnId="{92FDE195-8F91-4C76-B6CF-2BB2EEF729B7}">
      <dgm:prSet/>
      <dgm:spPr/>
      <dgm:t>
        <a:bodyPr/>
        <a:lstStyle/>
        <a:p>
          <a:endParaRPr lang="es-ES"/>
        </a:p>
      </dgm:t>
    </dgm:pt>
    <dgm:pt modelId="{87107826-F0A3-4D8C-A710-BEC8ED71F5C3}" type="sibTrans" cxnId="{92FDE195-8F91-4C76-B6CF-2BB2EEF729B7}">
      <dgm:prSet/>
      <dgm:spPr/>
      <dgm:t>
        <a:bodyPr/>
        <a:lstStyle/>
        <a:p>
          <a:endParaRPr lang="es-ES"/>
        </a:p>
      </dgm:t>
    </dgm:pt>
    <dgm:pt modelId="{F103B12B-47BB-4948-BC10-9A742A30F1E6}">
      <dgm:prSet phldrT="[Texto]" custT="1"/>
      <dgm:spPr/>
      <dgm:t>
        <a:bodyPr/>
        <a:lstStyle/>
        <a:p>
          <a:r>
            <a:rPr lang="es-MX" sz="1600" kern="1200" dirty="0"/>
            <a:t>Reacciones múltiples en serie con subproductos </a:t>
          </a:r>
          <a:br>
            <a:rPr lang="es-MX" sz="1600" b="1" i="0" kern="1200" dirty="0"/>
          </a:br>
          <a:r>
            <a:rPr lang="es-MX" sz="1600" kern="1200" dirty="0"/>
            <a:t>Un componente se “aglutina” químicamente dando lugar a otro mayor peso molecular</a:t>
          </a:r>
          <a:endParaRPr lang="es-ES" sz="1600" kern="1200" dirty="0"/>
        </a:p>
      </dgm:t>
    </dgm:pt>
    <dgm:pt modelId="{40156C86-E8A2-4F6F-9615-350156C1632E}" type="parTrans" cxnId="{512E663A-0585-415D-959B-8600555E9E4D}">
      <dgm:prSet/>
      <dgm:spPr/>
      <dgm:t>
        <a:bodyPr/>
        <a:lstStyle/>
        <a:p>
          <a:endParaRPr lang="es-ES"/>
        </a:p>
      </dgm:t>
    </dgm:pt>
    <dgm:pt modelId="{4D0D599E-81EE-4251-93DB-064DD7D15379}" type="sibTrans" cxnId="{512E663A-0585-415D-959B-8600555E9E4D}">
      <dgm:prSet/>
      <dgm:spPr/>
      <dgm:t>
        <a:bodyPr/>
        <a:lstStyle/>
        <a:p>
          <a:endParaRPr lang="es-ES"/>
        </a:p>
      </dgm:t>
    </dgm:pt>
    <dgm:pt modelId="{92DF24A1-CD8A-4079-9152-B904CD2A8710}" type="pres">
      <dgm:prSet presAssocID="{9D1683E2-51CA-4DDA-A0B3-BE52FDCAC9C3}" presName="layout" presStyleCnt="0">
        <dgm:presLayoutVars>
          <dgm:chMax/>
          <dgm:chPref/>
          <dgm:dir/>
          <dgm:animOne val="branch"/>
          <dgm:animLvl val="lvl"/>
          <dgm:resizeHandles/>
        </dgm:presLayoutVars>
      </dgm:prSet>
      <dgm:spPr/>
    </dgm:pt>
    <dgm:pt modelId="{8FB518A5-B0FD-48FC-A17D-C140622CA0BD}" type="pres">
      <dgm:prSet presAssocID="{34EAF000-3C49-463C-A5AB-8B51A2953CD8}" presName="root" presStyleCnt="0">
        <dgm:presLayoutVars>
          <dgm:chMax/>
          <dgm:chPref val="4"/>
        </dgm:presLayoutVars>
      </dgm:prSet>
      <dgm:spPr/>
    </dgm:pt>
    <dgm:pt modelId="{619B29C7-202D-4372-B057-3292AE3A66EC}" type="pres">
      <dgm:prSet presAssocID="{34EAF000-3C49-463C-A5AB-8B51A2953CD8}" presName="rootComposite" presStyleCnt="0">
        <dgm:presLayoutVars/>
      </dgm:prSet>
      <dgm:spPr/>
    </dgm:pt>
    <dgm:pt modelId="{8732108C-2290-4684-B13E-F2D72222006F}" type="pres">
      <dgm:prSet presAssocID="{34EAF000-3C49-463C-A5AB-8B51A2953CD8}" presName="rootText" presStyleLbl="node0" presStyleIdx="0" presStyleCnt="1">
        <dgm:presLayoutVars>
          <dgm:chMax/>
          <dgm:chPref val="4"/>
        </dgm:presLayoutVars>
      </dgm:prSet>
      <dgm:spPr/>
    </dgm:pt>
    <dgm:pt modelId="{F74B9FB1-938F-46F6-83A0-B5F79B7E0188}" type="pres">
      <dgm:prSet presAssocID="{34EAF000-3C49-463C-A5AB-8B51A2953CD8}" presName="childShape" presStyleCnt="0">
        <dgm:presLayoutVars>
          <dgm:chMax val="0"/>
          <dgm:chPref val="0"/>
        </dgm:presLayoutVars>
      </dgm:prSet>
      <dgm:spPr/>
    </dgm:pt>
    <dgm:pt modelId="{7DD769F6-1817-4947-BA65-6D76F1ADFBE1}" type="pres">
      <dgm:prSet presAssocID="{31B61019-E293-4F38-990F-E5C71F136547}" presName="childComposite" presStyleCnt="0">
        <dgm:presLayoutVars>
          <dgm:chMax val="0"/>
          <dgm:chPref val="0"/>
        </dgm:presLayoutVars>
      </dgm:prSet>
      <dgm:spPr/>
    </dgm:pt>
    <dgm:pt modelId="{25987294-DFDC-4EB6-9F10-971F042302DC}" type="pres">
      <dgm:prSet presAssocID="{31B61019-E293-4F38-990F-E5C71F136547}" presName="Image" presStyleLbl="node1" presStyleIdx="0" presStyleCnt="3"/>
      <dgm:spPr/>
    </dgm:pt>
    <dgm:pt modelId="{014EC993-CA59-4BA9-9DE3-52118E5D77AC}" type="pres">
      <dgm:prSet presAssocID="{31B61019-E293-4F38-990F-E5C71F136547}" presName="childText" presStyleLbl="lnNode1" presStyleIdx="0" presStyleCnt="3">
        <dgm:presLayoutVars>
          <dgm:chMax val="0"/>
          <dgm:chPref val="0"/>
          <dgm:bulletEnabled val="1"/>
        </dgm:presLayoutVars>
      </dgm:prSet>
      <dgm:spPr/>
    </dgm:pt>
    <dgm:pt modelId="{FFA05AD6-419C-429C-AFD2-136F7C14D716}" type="pres">
      <dgm:prSet presAssocID="{FC61E488-A6AD-4261-856E-CC725AF12EDD}" presName="childComposite" presStyleCnt="0">
        <dgm:presLayoutVars>
          <dgm:chMax val="0"/>
          <dgm:chPref val="0"/>
        </dgm:presLayoutVars>
      </dgm:prSet>
      <dgm:spPr/>
    </dgm:pt>
    <dgm:pt modelId="{83552D49-3B44-4B50-9FF1-3387778894EB}" type="pres">
      <dgm:prSet presAssocID="{FC61E488-A6AD-4261-856E-CC725AF12EDD}" presName="Image" presStyleLbl="node1" presStyleIdx="1" presStyleCnt="3"/>
      <dgm:spPr/>
    </dgm:pt>
    <dgm:pt modelId="{EC9093DC-E5C1-4BF1-8ECC-16E37D352D05}" type="pres">
      <dgm:prSet presAssocID="{FC61E488-A6AD-4261-856E-CC725AF12EDD}" presName="childText" presStyleLbl="lnNode1" presStyleIdx="1" presStyleCnt="3">
        <dgm:presLayoutVars>
          <dgm:chMax val="0"/>
          <dgm:chPref val="0"/>
          <dgm:bulletEnabled val="1"/>
        </dgm:presLayoutVars>
      </dgm:prSet>
      <dgm:spPr/>
    </dgm:pt>
    <dgm:pt modelId="{68ED8F0F-B91D-4134-AFD2-3C2EB3FA7D41}" type="pres">
      <dgm:prSet presAssocID="{F103B12B-47BB-4948-BC10-9A742A30F1E6}" presName="childComposite" presStyleCnt="0">
        <dgm:presLayoutVars>
          <dgm:chMax val="0"/>
          <dgm:chPref val="0"/>
        </dgm:presLayoutVars>
      </dgm:prSet>
      <dgm:spPr/>
    </dgm:pt>
    <dgm:pt modelId="{8C52007B-4A8F-4668-B28D-B44A5EE1AD8B}" type="pres">
      <dgm:prSet presAssocID="{F103B12B-47BB-4948-BC10-9A742A30F1E6}" presName="Image" presStyleLbl="node1" presStyleIdx="2" presStyleCnt="3"/>
      <dgm:spPr/>
    </dgm:pt>
    <dgm:pt modelId="{24144EC3-2B37-4852-B489-6EB2DB06FA4B}" type="pres">
      <dgm:prSet presAssocID="{F103B12B-47BB-4948-BC10-9A742A30F1E6}" presName="childText" presStyleLbl="lnNode1" presStyleIdx="2" presStyleCnt="3">
        <dgm:presLayoutVars>
          <dgm:chMax val="0"/>
          <dgm:chPref val="0"/>
          <dgm:bulletEnabled val="1"/>
        </dgm:presLayoutVars>
      </dgm:prSet>
      <dgm:spPr/>
    </dgm:pt>
  </dgm:ptLst>
  <dgm:cxnLst>
    <dgm:cxn modelId="{C9B502AB-6668-4FB8-BE74-FE3BB4F12CCD}" type="presOf" srcId="{31B61019-E293-4F38-990F-E5C71F136547}" destId="{014EC993-CA59-4BA9-9DE3-52118E5D77AC}" srcOrd="0" destOrd="0" presId="urn:microsoft.com/office/officeart/2008/layout/PictureAccentList"/>
    <dgm:cxn modelId="{92FDE195-8F91-4C76-B6CF-2BB2EEF729B7}" srcId="{34EAF000-3C49-463C-A5AB-8B51A2953CD8}" destId="{FC61E488-A6AD-4261-856E-CC725AF12EDD}" srcOrd="1" destOrd="0" parTransId="{C0001016-8EBE-4852-8A24-4EFC1BC57E15}" sibTransId="{87107826-F0A3-4D8C-A710-BEC8ED71F5C3}"/>
    <dgm:cxn modelId="{289B265E-7BA2-4ACC-8297-055AB691F578}" type="presOf" srcId="{9D1683E2-51CA-4DDA-A0B3-BE52FDCAC9C3}" destId="{92DF24A1-CD8A-4079-9152-B904CD2A8710}" srcOrd="0" destOrd="0" presId="urn:microsoft.com/office/officeart/2008/layout/PictureAccentList"/>
    <dgm:cxn modelId="{AFE81465-0A2F-47E1-A654-5018F4D313E1}" srcId="{34EAF000-3C49-463C-A5AB-8B51A2953CD8}" destId="{31B61019-E293-4F38-990F-E5C71F136547}" srcOrd="0" destOrd="0" parTransId="{3E76011C-C1A6-46AC-8A06-E4E2A365FDC0}" sibTransId="{267C9A52-E1E1-4101-814D-4BCE641777CE}"/>
    <dgm:cxn modelId="{259461DF-3625-45B4-8EA8-A3AB8AF25240}" type="presOf" srcId="{FC61E488-A6AD-4261-856E-CC725AF12EDD}" destId="{EC9093DC-E5C1-4BF1-8ECC-16E37D352D05}" srcOrd="0" destOrd="0" presId="urn:microsoft.com/office/officeart/2008/layout/PictureAccentList"/>
    <dgm:cxn modelId="{5267CF51-D74C-4CB8-ACF4-C9916CC294EB}" srcId="{9D1683E2-51CA-4DDA-A0B3-BE52FDCAC9C3}" destId="{34EAF000-3C49-463C-A5AB-8B51A2953CD8}" srcOrd="0" destOrd="0" parTransId="{F02778DC-7DFF-4748-A432-3AB4A9255200}" sibTransId="{F490F7EC-E4FB-4682-87BC-F6E285625B2F}"/>
    <dgm:cxn modelId="{CB61EFF0-46C9-49E5-B31F-99303835D1A5}" type="presOf" srcId="{F103B12B-47BB-4948-BC10-9A742A30F1E6}" destId="{24144EC3-2B37-4852-B489-6EB2DB06FA4B}" srcOrd="0" destOrd="0" presId="urn:microsoft.com/office/officeart/2008/layout/PictureAccentList"/>
    <dgm:cxn modelId="{512E663A-0585-415D-959B-8600555E9E4D}" srcId="{34EAF000-3C49-463C-A5AB-8B51A2953CD8}" destId="{F103B12B-47BB-4948-BC10-9A742A30F1E6}" srcOrd="2" destOrd="0" parTransId="{40156C86-E8A2-4F6F-9615-350156C1632E}" sibTransId="{4D0D599E-81EE-4251-93DB-064DD7D15379}"/>
    <dgm:cxn modelId="{68314801-791D-4AEF-96EA-DFD8CB40511D}" type="presOf" srcId="{34EAF000-3C49-463C-A5AB-8B51A2953CD8}" destId="{8732108C-2290-4684-B13E-F2D72222006F}" srcOrd="0" destOrd="0" presId="urn:microsoft.com/office/officeart/2008/layout/PictureAccentList"/>
    <dgm:cxn modelId="{84D41275-9033-4EA2-A281-86A39E4881D4}" type="presParOf" srcId="{92DF24A1-CD8A-4079-9152-B904CD2A8710}" destId="{8FB518A5-B0FD-48FC-A17D-C140622CA0BD}" srcOrd="0" destOrd="0" presId="urn:microsoft.com/office/officeart/2008/layout/PictureAccentList"/>
    <dgm:cxn modelId="{32A5799B-6CC5-46A0-9DD1-90A629B04154}" type="presParOf" srcId="{8FB518A5-B0FD-48FC-A17D-C140622CA0BD}" destId="{619B29C7-202D-4372-B057-3292AE3A66EC}" srcOrd="0" destOrd="0" presId="urn:microsoft.com/office/officeart/2008/layout/PictureAccentList"/>
    <dgm:cxn modelId="{C33CBE15-ECA4-4881-B5C1-C4CAD5C9F722}" type="presParOf" srcId="{619B29C7-202D-4372-B057-3292AE3A66EC}" destId="{8732108C-2290-4684-B13E-F2D72222006F}" srcOrd="0" destOrd="0" presId="urn:microsoft.com/office/officeart/2008/layout/PictureAccentList"/>
    <dgm:cxn modelId="{7F21F3DE-2C68-4B76-B0F1-415F716AA5A0}" type="presParOf" srcId="{8FB518A5-B0FD-48FC-A17D-C140622CA0BD}" destId="{F74B9FB1-938F-46F6-83A0-B5F79B7E0188}" srcOrd="1" destOrd="0" presId="urn:microsoft.com/office/officeart/2008/layout/PictureAccentList"/>
    <dgm:cxn modelId="{B674C1EC-C955-4068-87A5-5207BEFE7ED9}" type="presParOf" srcId="{F74B9FB1-938F-46F6-83A0-B5F79B7E0188}" destId="{7DD769F6-1817-4947-BA65-6D76F1ADFBE1}" srcOrd="0" destOrd="0" presId="urn:microsoft.com/office/officeart/2008/layout/PictureAccentList"/>
    <dgm:cxn modelId="{1EA579C4-A416-419C-BC5B-360D761FE5FC}" type="presParOf" srcId="{7DD769F6-1817-4947-BA65-6D76F1ADFBE1}" destId="{25987294-DFDC-4EB6-9F10-971F042302DC}" srcOrd="0" destOrd="0" presId="urn:microsoft.com/office/officeart/2008/layout/PictureAccentList"/>
    <dgm:cxn modelId="{424F8077-18E9-4AF9-88BD-5F49EA63056F}" type="presParOf" srcId="{7DD769F6-1817-4947-BA65-6D76F1ADFBE1}" destId="{014EC993-CA59-4BA9-9DE3-52118E5D77AC}" srcOrd="1" destOrd="0" presId="urn:microsoft.com/office/officeart/2008/layout/PictureAccentList"/>
    <dgm:cxn modelId="{C281F7C3-08EF-46E6-A31B-FE3C0D6AEEA1}" type="presParOf" srcId="{F74B9FB1-938F-46F6-83A0-B5F79B7E0188}" destId="{FFA05AD6-419C-429C-AFD2-136F7C14D716}" srcOrd="1" destOrd="0" presId="urn:microsoft.com/office/officeart/2008/layout/PictureAccentList"/>
    <dgm:cxn modelId="{DC6709D5-838D-4148-B92E-90201FBF39F8}" type="presParOf" srcId="{FFA05AD6-419C-429C-AFD2-136F7C14D716}" destId="{83552D49-3B44-4B50-9FF1-3387778894EB}" srcOrd="0" destOrd="0" presId="urn:microsoft.com/office/officeart/2008/layout/PictureAccentList"/>
    <dgm:cxn modelId="{B300D0E5-A96D-495D-83C1-7D2A4CBC5A02}" type="presParOf" srcId="{FFA05AD6-419C-429C-AFD2-136F7C14D716}" destId="{EC9093DC-E5C1-4BF1-8ECC-16E37D352D05}" srcOrd="1" destOrd="0" presId="urn:microsoft.com/office/officeart/2008/layout/PictureAccentList"/>
    <dgm:cxn modelId="{2CB8D6EF-7EC9-4879-9FDD-BD05C3BB9A74}" type="presParOf" srcId="{F74B9FB1-938F-46F6-83A0-B5F79B7E0188}" destId="{68ED8F0F-B91D-4134-AFD2-3C2EB3FA7D41}" srcOrd="2" destOrd="0" presId="urn:microsoft.com/office/officeart/2008/layout/PictureAccentList"/>
    <dgm:cxn modelId="{66FD1370-0D7A-4446-93C5-5E414E72A8DC}" type="presParOf" srcId="{68ED8F0F-B91D-4134-AFD2-3C2EB3FA7D41}" destId="{8C52007B-4A8F-4668-B28D-B44A5EE1AD8B}" srcOrd="0" destOrd="0" presId="urn:microsoft.com/office/officeart/2008/layout/PictureAccentList"/>
    <dgm:cxn modelId="{7909F7D1-11D9-4FB8-BE59-ABA9C3D56E2D}" type="presParOf" srcId="{68ED8F0F-B91D-4134-AFD2-3C2EB3FA7D41}" destId="{24144EC3-2B37-4852-B489-6EB2DB06FA4B}"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A45D9-097D-4D71-8C66-2FE0A785BD4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D0239B17-483E-476D-A403-ABD9B59E825D}">
      <dgm:prSet phldrT="[Texto]"/>
      <dgm:spPr/>
      <dgm:t>
        <a:bodyPr/>
        <a:lstStyle/>
        <a:p>
          <a:r>
            <a:rPr lang="es-MX" dirty="0">
              <a:latin typeface="Arial" panose="020B0604020202020204" pitchFamily="34" charset="0"/>
              <a:cs typeface="Arial" panose="020B0604020202020204" pitchFamily="34" charset="0"/>
            </a:rPr>
            <a:t>La línea de suministro está conectada en el centro de la cubierta de la bomba en algunas bombas</a:t>
          </a:r>
          <a:endParaRPr lang="es-ES" dirty="0"/>
        </a:p>
      </dgm:t>
    </dgm:pt>
    <dgm:pt modelId="{A9D63724-E885-45D8-894D-41ECCF8D4354}" type="parTrans" cxnId="{F1C41EA6-0FC1-4CAF-A66F-D9832A48D4B3}">
      <dgm:prSet/>
      <dgm:spPr/>
      <dgm:t>
        <a:bodyPr/>
        <a:lstStyle/>
        <a:p>
          <a:endParaRPr lang="es-ES"/>
        </a:p>
      </dgm:t>
    </dgm:pt>
    <dgm:pt modelId="{DDC8E4C6-BB9F-425A-8472-D548CD58C316}" type="sibTrans" cxnId="{F1C41EA6-0FC1-4CAF-A66F-D9832A48D4B3}">
      <dgm:prSet/>
      <dgm:spPr/>
      <dgm:t>
        <a:bodyPr/>
        <a:lstStyle/>
        <a:p>
          <a:endParaRPr lang="es-ES"/>
        </a:p>
      </dgm:t>
    </dgm:pt>
    <dgm:pt modelId="{53E66D98-3358-46E3-8E9A-DEE585227DE6}">
      <dgm:prSet phldrT="[Texto]"/>
      <dgm:spPr/>
      <dgm:t>
        <a:bodyPr/>
        <a:lstStyle/>
        <a:p>
          <a:r>
            <a:rPr lang="es-MX" dirty="0">
              <a:latin typeface="Arial" panose="020B0604020202020204" pitchFamily="34" charset="0"/>
              <a:cs typeface="Arial" panose="020B0604020202020204" pitchFamily="34" charset="0"/>
            </a:rPr>
            <a:t>Cuando los tornillos giran, el líquido fluye entre los filetes de la rosca en cada extremo del conjunto. </a:t>
          </a:r>
          <a:endParaRPr lang="es-ES" dirty="0"/>
        </a:p>
      </dgm:t>
    </dgm:pt>
    <dgm:pt modelId="{B4FD1372-42D5-4BF7-9C7D-EE88B6B2B4F1}" type="parTrans" cxnId="{78B2D44F-279A-4D73-81EA-28A7733A6AA1}">
      <dgm:prSet/>
      <dgm:spPr/>
      <dgm:t>
        <a:bodyPr/>
        <a:lstStyle/>
        <a:p>
          <a:endParaRPr lang="es-ES"/>
        </a:p>
      </dgm:t>
    </dgm:pt>
    <dgm:pt modelId="{8F933395-8838-4943-8E92-6C0CDC6D6578}" type="sibTrans" cxnId="{78B2D44F-279A-4D73-81EA-28A7733A6AA1}">
      <dgm:prSet/>
      <dgm:spPr/>
      <dgm:t>
        <a:bodyPr/>
        <a:lstStyle/>
        <a:p>
          <a:endParaRPr lang="es-ES"/>
        </a:p>
      </dgm:t>
    </dgm:pt>
    <dgm:pt modelId="{48F1A171-5158-4199-8CB1-9D70744F6FE1}">
      <dgm:prSet phldrT="[Texto]"/>
      <dgm:spPr/>
      <dgm:t>
        <a:bodyPr/>
        <a:lstStyle/>
        <a:p>
          <a:r>
            <a:rPr lang="es-MX" dirty="0">
              <a:latin typeface="Arial" panose="020B0604020202020204" pitchFamily="34" charset="0"/>
              <a:cs typeface="Arial" panose="020B0604020202020204" pitchFamily="34" charset="0"/>
            </a:rPr>
            <a:t>Están disponibles en variados diseños; sin embargo, todas funcionan de una manera similar</a:t>
          </a:r>
          <a:endParaRPr lang="es-ES" dirty="0"/>
        </a:p>
      </dgm:t>
    </dgm:pt>
    <dgm:pt modelId="{AE7E2E83-7A0D-4724-94AE-0E1652DBB9E3}" type="parTrans" cxnId="{20D26B27-35FA-43D8-B82A-716FF61DCCCB}">
      <dgm:prSet/>
      <dgm:spPr/>
      <dgm:t>
        <a:bodyPr/>
        <a:lstStyle/>
        <a:p>
          <a:endParaRPr lang="es-ES"/>
        </a:p>
      </dgm:t>
    </dgm:pt>
    <dgm:pt modelId="{EC0905FA-B8C1-4794-B4E2-AD458A06C4C5}" type="sibTrans" cxnId="{20D26B27-35FA-43D8-B82A-716FF61DCCCB}">
      <dgm:prSet/>
      <dgm:spPr/>
      <dgm:t>
        <a:bodyPr/>
        <a:lstStyle/>
        <a:p>
          <a:endParaRPr lang="es-ES"/>
        </a:p>
      </dgm:t>
    </dgm:pt>
    <dgm:pt modelId="{2EC9F134-1B26-4DF6-8853-B73498D41722}">
      <dgm:prSet phldrT="[Texto]"/>
      <dgm:spPr/>
      <dgm:t>
        <a:bodyPr/>
        <a:lstStyle/>
        <a:p>
          <a:r>
            <a:rPr lang="es-MX" dirty="0">
              <a:latin typeface="Arial" panose="020B0604020202020204" pitchFamily="34" charset="0"/>
              <a:cs typeface="Arial" panose="020B0604020202020204" pitchFamily="34" charset="0"/>
            </a:rPr>
            <a:t>El rotor motriz es el único elemento impulsor, que se extiende fuera de la cubierta de la bomba para las conexiones de potencia a un motor eléctrico. </a:t>
          </a:r>
          <a:endParaRPr lang="es-ES" dirty="0"/>
        </a:p>
      </dgm:t>
    </dgm:pt>
    <dgm:pt modelId="{D812ED42-8390-45D8-B905-7BAB7A8541C6}" type="parTrans" cxnId="{3D416ED1-79D6-4CB9-A00D-FBC37115B7F6}">
      <dgm:prSet/>
      <dgm:spPr/>
      <dgm:t>
        <a:bodyPr/>
        <a:lstStyle/>
        <a:p>
          <a:endParaRPr lang="es-ES"/>
        </a:p>
      </dgm:t>
    </dgm:pt>
    <dgm:pt modelId="{FE080913-2125-4DC2-9B03-30851B82BE3F}" type="sibTrans" cxnId="{3D416ED1-79D6-4CB9-A00D-FBC37115B7F6}">
      <dgm:prSet/>
      <dgm:spPr/>
      <dgm:t>
        <a:bodyPr/>
        <a:lstStyle/>
        <a:p>
          <a:endParaRPr lang="es-ES"/>
        </a:p>
      </dgm:t>
    </dgm:pt>
    <dgm:pt modelId="{4807D9FA-BBFF-45CF-A852-A0EE78BA22C2}" type="pres">
      <dgm:prSet presAssocID="{E03A45D9-097D-4D71-8C66-2FE0A785BD43}" presName="diagram" presStyleCnt="0">
        <dgm:presLayoutVars>
          <dgm:dir/>
          <dgm:resizeHandles val="exact"/>
        </dgm:presLayoutVars>
      </dgm:prSet>
      <dgm:spPr/>
    </dgm:pt>
    <dgm:pt modelId="{76B5BCFC-5EC9-4536-8BC3-18F837DAAA45}" type="pres">
      <dgm:prSet presAssocID="{D0239B17-483E-476D-A403-ABD9B59E825D}" presName="node" presStyleLbl="node1" presStyleIdx="0" presStyleCnt="4">
        <dgm:presLayoutVars>
          <dgm:bulletEnabled val="1"/>
        </dgm:presLayoutVars>
      </dgm:prSet>
      <dgm:spPr/>
    </dgm:pt>
    <dgm:pt modelId="{E9B6403F-77E5-470A-B12A-908F4C98A5DC}" type="pres">
      <dgm:prSet presAssocID="{DDC8E4C6-BB9F-425A-8472-D548CD58C316}" presName="sibTrans" presStyleCnt="0"/>
      <dgm:spPr/>
    </dgm:pt>
    <dgm:pt modelId="{AC76BB46-A8F7-461A-B752-C894B578ADF4}" type="pres">
      <dgm:prSet presAssocID="{53E66D98-3358-46E3-8E9A-DEE585227DE6}" presName="node" presStyleLbl="node1" presStyleIdx="1" presStyleCnt="4">
        <dgm:presLayoutVars>
          <dgm:bulletEnabled val="1"/>
        </dgm:presLayoutVars>
      </dgm:prSet>
      <dgm:spPr/>
    </dgm:pt>
    <dgm:pt modelId="{66013891-4AFF-4479-958F-8EEBD790F4BB}" type="pres">
      <dgm:prSet presAssocID="{8F933395-8838-4943-8E92-6C0CDC6D6578}" presName="sibTrans" presStyleCnt="0"/>
      <dgm:spPr/>
    </dgm:pt>
    <dgm:pt modelId="{BA05A47F-3D92-45E5-A919-042055262E68}" type="pres">
      <dgm:prSet presAssocID="{48F1A171-5158-4199-8CB1-9D70744F6FE1}" presName="node" presStyleLbl="node1" presStyleIdx="2" presStyleCnt="4">
        <dgm:presLayoutVars>
          <dgm:bulletEnabled val="1"/>
        </dgm:presLayoutVars>
      </dgm:prSet>
      <dgm:spPr/>
    </dgm:pt>
    <dgm:pt modelId="{8BBFCCE7-A93E-477F-BCA1-AD135D4AEF26}" type="pres">
      <dgm:prSet presAssocID="{EC0905FA-B8C1-4794-B4E2-AD458A06C4C5}" presName="sibTrans" presStyleCnt="0"/>
      <dgm:spPr/>
    </dgm:pt>
    <dgm:pt modelId="{022DB808-CA20-4AE8-ABE8-4D3282952387}" type="pres">
      <dgm:prSet presAssocID="{2EC9F134-1B26-4DF6-8853-B73498D41722}" presName="node" presStyleLbl="node1" presStyleIdx="3" presStyleCnt="4">
        <dgm:presLayoutVars>
          <dgm:bulletEnabled val="1"/>
        </dgm:presLayoutVars>
      </dgm:prSet>
      <dgm:spPr/>
    </dgm:pt>
  </dgm:ptLst>
  <dgm:cxnLst>
    <dgm:cxn modelId="{20D26B27-35FA-43D8-B82A-716FF61DCCCB}" srcId="{E03A45D9-097D-4D71-8C66-2FE0A785BD43}" destId="{48F1A171-5158-4199-8CB1-9D70744F6FE1}" srcOrd="2" destOrd="0" parTransId="{AE7E2E83-7A0D-4724-94AE-0E1652DBB9E3}" sibTransId="{EC0905FA-B8C1-4794-B4E2-AD458A06C4C5}"/>
    <dgm:cxn modelId="{F24B88CA-5767-492F-9C2C-A9C0FA70C540}" type="presOf" srcId="{D0239B17-483E-476D-A403-ABD9B59E825D}" destId="{76B5BCFC-5EC9-4536-8BC3-18F837DAAA45}" srcOrd="0" destOrd="0" presId="urn:microsoft.com/office/officeart/2005/8/layout/default"/>
    <dgm:cxn modelId="{30D9257D-0DBC-46B1-8619-D60FAD3D728B}" type="presOf" srcId="{E03A45D9-097D-4D71-8C66-2FE0A785BD43}" destId="{4807D9FA-BBFF-45CF-A852-A0EE78BA22C2}" srcOrd="0" destOrd="0" presId="urn:microsoft.com/office/officeart/2005/8/layout/default"/>
    <dgm:cxn modelId="{BDC21165-BBA1-41F1-86C3-C65483D06CA3}" type="presOf" srcId="{48F1A171-5158-4199-8CB1-9D70744F6FE1}" destId="{BA05A47F-3D92-45E5-A919-042055262E68}" srcOrd="0" destOrd="0" presId="urn:microsoft.com/office/officeart/2005/8/layout/default"/>
    <dgm:cxn modelId="{3D416ED1-79D6-4CB9-A00D-FBC37115B7F6}" srcId="{E03A45D9-097D-4D71-8C66-2FE0A785BD43}" destId="{2EC9F134-1B26-4DF6-8853-B73498D41722}" srcOrd="3" destOrd="0" parTransId="{D812ED42-8390-45D8-B905-7BAB7A8541C6}" sibTransId="{FE080913-2125-4DC2-9B03-30851B82BE3F}"/>
    <dgm:cxn modelId="{1F689745-00A1-472B-BCE4-19FF8EE54EA4}" type="presOf" srcId="{53E66D98-3358-46E3-8E9A-DEE585227DE6}" destId="{AC76BB46-A8F7-461A-B752-C894B578ADF4}" srcOrd="0" destOrd="0" presId="urn:microsoft.com/office/officeart/2005/8/layout/default"/>
    <dgm:cxn modelId="{78B2D44F-279A-4D73-81EA-28A7733A6AA1}" srcId="{E03A45D9-097D-4D71-8C66-2FE0A785BD43}" destId="{53E66D98-3358-46E3-8E9A-DEE585227DE6}" srcOrd="1" destOrd="0" parTransId="{B4FD1372-42D5-4BF7-9C7D-EE88B6B2B4F1}" sibTransId="{8F933395-8838-4943-8E92-6C0CDC6D6578}"/>
    <dgm:cxn modelId="{F1C41EA6-0FC1-4CAF-A66F-D9832A48D4B3}" srcId="{E03A45D9-097D-4D71-8C66-2FE0A785BD43}" destId="{D0239B17-483E-476D-A403-ABD9B59E825D}" srcOrd="0" destOrd="0" parTransId="{A9D63724-E885-45D8-894D-41ECCF8D4354}" sibTransId="{DDC8E4C6-BB9F-425A-8472-D548CD58C316}"/>
    <dgm:cxn modelId="{5A5A5947-EEE0-4319-9377-F36CD04788E3}" type="presOf" srcId="{2EC9F134-1B26-4DF6-8853-B73498D41722}" destId="{022DB808-CA20-4AE8-ABE8-4D3282952387}" srcOrd="0" destOrd="0" presId="urn:microsoft.com/office/officeart/2005/8/layout/default"/>
    <dgm:cxn modelId="{BFD9D49D-431B-468D-9A1B-0A1D8E151BD2}" type="presParOf" srcId="{4807D9FA-BBFF-45CF-A852-A0EE78BA22C2}" destId="{76B5BCFC-5EC9-4536-8BC3-18F837DAAA45}" srcOrd="0" destOrd="0" presId="urn:microsoft.com/office/officeart/2005/8/layout/default"/>
    <dgm:cxn modelId="{8EB79CFA-CCAF-445B-B6F0-88407BEE9B5C}" type="presParOf" srcId="{4807D9FA-BBFF-45CF-A852-A0EE78BA22C2}" destId="{E9B6403F-77E5-470A-B12A-908F4C98A5DC}" srcOrd="1" destOrd="0" presId="urn:microsoft.com/office/officeart/2005/8/layout/default"/>
    <dgm:cxn modelId="{FC581DD6-779A-4896-828A-9D187A0FAFF3}" type="presParOf" srcId="{4807D9FA-BBFF-45CF-A852-A0EE78BA22C2}" destId="{AC76BB46-A8F7-461A-B752-C894B578ADF4}" srcOrd="2" destOrd="0" presId="urn:microsoft.com/office/officeart/2005/8/layout/default"/>
    <dgm:cxn modelId="{56A586DB-70D7-4C44-B63E-6A568A098F2D}" type="presParOf" srcId="{4807D9FA-BBFF-45CF-A852-A0EE78BA22C2}" destId="{66013891-4AFF-4479-958F-8EEBD790F4BB}" srcOrd="3" destOrd="0" presId="urn:microsoft.com/office/officeart/2005/8/layout/default"/>
    <dgm:cxn modelId="{2E81EFD1-97C5-4796-AF39-7827B063D867}" type="presParOf" srcId="{4807D9FA-BBFF-45CF-A852-A0EE78BA22C2}" destId="{BA05A47F-3D92-45E5-A919-042055262E68}" srcOrd="4" destOrd="0" presId="urn:microsoft.com/office/officeart/2005/8/layout/default"/>
    <dgm:cxn modelId="{E1035CA8-2222-437C-B115-71D7F742C27C}" type="presParOf" srcId="{4807D9FA-BBFF-45CF-A852-A0EE78BA22C2}" destId="{8BBFCCE7-A93E-477F-BCA1-AD135D4AEF26}" srcOrd="5" destOrd="0" presId="urn:microsoft.com/office/officeart/2005/8/layout/default"/>
    <dgm:cxn modelId="{18C14696-447F-483A-9F3B-00DF6DB0185C}" type="presParOf" srcId="{4807D9FA-BBFF-45CF-A852-A0EE78BA22C2}" destId="{022DB808-CA20-4AE8-ABE8-4D328295238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18BBE6-2054-430A-8982-AEBFD63F0AE4}" type="doc">
      <dgm:prSet loTypeId="urn:microsoft.com/office/officeart/2005/8/layout/default" loCatId="list" qsTypeId="urn:microsoft.com/office/officeart/2005/8/quickstyle/simple1" qsCatId="simple" csTypeId="urn:microsoft.com/office/officeart/2005/8/colors/ColorSchemeForSuggestions" csCatId="other" phldr="1"/>
      <dgm:spPr/>
      <dgm:t>
        <a:bodyPr/>
        <a:lstStyle/>
        <a:p>
          <a:endParaRPr lang="es-ES"/>
        </a:p>
      </dgm:t>
    </dgm:pt>
    <dgm:pt modelId="{EEDD3F3D-74F9-44BE-BEF3-CB90253DCBDA}">
      <dgm:prSet phldrT="[Texto]"/>
      <dgm:spPr/>
      <dgm:t>
        <a:bodyPr/>
        <a:lstStyle/>
        <a:p>
          <a:endParaRPr lang="es-MX" dirty="0"/>
        </a:p>
        <a:p>
          <a:r>
            <a:rPr lang="es-MX" dirty="0"/>
            <a:t>Estas bombas necesitan que los tornillos tengan un perfil cicloidal. En una bomba helicoidal de tres tornillos, el central es el conductor y los dos laterales los conducidos.</a:t>
          </a:r>
        </a:p>
      </dgm:t>
    </dgm:pt>
    <dgm:pt modelId="{01D8F252-48B8-4E5E-BB55-D64D531E8A80}" type="parTrans" cxnId="{3F4505BD-AC03-4E36-81FB-CAEEB1AC6A56}">
      <dgm:prSet/>
      <dgm:spPr/>
      <dgm:t>
        <a:bodyPr/>
        <a:lstStyle/>
        <a:p>
          <a:endParaRPr lang="es-ES"/>
        </a:p>
      </dgm:t>
    </dgm:pt>
    <dgm:pt modelId="{92DED773-05B3-4A09-9DE7-772D6323D013}" type="sibTrans" cxnId="{3F4505BD-AC03-4E36-81FB-CAEEB1AC6A56}">
      <dgm:prSet/>
      <dgm:spPr/>
      <dgm:t>
        <a:bodyPr/>
        <a:lstStyle/>
        <a:p>
          <a:endParaRPr lang="es-ES"/>
        </a:p>
      </dgm:t>
    </dgm:pt>
    <dgm:pt modelId="{81ABBEBD-A68B-4E77-986D-36D38AC521F6}">
      <dgm:prSet/>
      <dgm:spPr/>
      <dgm:t>
        <a:bodyPr/>
        <a:lstStyle/>
        <a:p>
          <a:r>
            <a:rPr lang="es-MX" dirty="0"/>
            <a:t>Las cámaras de trabajo vienen limitadas entre los filetes de los tres tornillos y las superficies internas del estator.</a:t>
          </a:r>
          <a:endParaRPr lang="es-ES" dirty="0"/>
        </a:p>
      </dgm:t>
    </dgm:pt>
    <dgm:pt modelId="{DCEA5EC8-4D9F-4A20-B00D-F57BD17DBB97}" type="parTrans" cxnId="{F3D8E8A8-DF26-4037-B991-0185A428559A}">
      <dgm:prSet/>
      <dgm:spPr/>
      <dgm:t>
        <a:bodyPr/>
        <a:lstStyle/>
        <a:p>
          <a:endParaRPr lang="es-ES"/>
        </a:p>
      </dgm:t>
    </dgm:pt>
    <dgm:pt modelId="{B14A74AF-C70C-43EE-9901-9D12B4448367}" type="sibTrans" cxnId="{F3D8E8A8-DF26-4037-B991-0185A428559A}">
      <dgm:prSet/>
      <dgm:spPr/>
      <dgm:t>
        <a:bodyPr/>
        <a:lstStyle/>
        <a:p>
          <a:endParaRPr lang="es-ES"/>
        </a:p>
      </dgm:t>
    </dgm:pt>
    <dgm:pt modelId="{FE61CEC2-48FF-41B0-9CEA-05A52C80F8DD}" type="pres">
      <dgm:prSet presAssocID="{5818BBE6-2054-430A-8982-AEBFD63F0AE4}" presName="diagram" presStyleCnt="0">
        <dgm:presLayoutVars>
          <dgm:dir/>
          <dgm:resizeHandles val="exact"/>
        </dgm:presLayoutVars>
      </dgm:prSet>
      <dgm:spPr/>
    </dgm:pt>
    <dgm:pt modelId="{6CB1B8A7-A4CD-40B7-8AED-3205D122E8FB}" type="pres">
      <dgm:prSet presAssocID="{EEDD3F3D-74F9-44BE-BEF3-CB90253DCBDA}" presName="node" presStyleLbl="node1" presStyleIdx="0" presStyleCnt="2">
        <dgm:presLayoutVars>
          <dgm:bulletEnabled val="1"/>
        </dgm:presLayoutVars>
      </dgm:prSet>
      <dgm:spPr/>
    </dgm:pt>
    <dgm:pt modelId="{94195723-727F-4E6C-AD10-CA678906C325}" type="pres">
      <dgm:prSet presAssocID="{92DED773-05B3-4A09-9DE7-772D6323D013}" presName="sibTrans" presStyleCnt="0"/>
      <dgm:spPr/>
    </dgm:pt>
    <dgm:pt modelId="{02B768AB-7D28-49B8-BC14-13416C82602E}" type="pres">
      <dgm:prSet presAssocID="{81ABBEBD-A68B-4E77-986D-36D38AC521F6}" presName="node" presStyleLbl="node1" presStyleIdx="1" presStyleCnt="2">
        <dgm:presLayoutVars>
          <dgm:bulletEnabled val="1"/>
        </dgm:presLayoutVars>
      </dgm:prSet>
      <dgm:spPr/>
    </dgm:pt>
  </dgm:ptLst>
  <dgm:cxnLst>
    <dgm:cxn modelId="{F3D8E8A8-DF26-4037-B991-0185A428559A}" srcId="{5818BBE6-2054-430A-8982-AEBFD63F0AE4}" destId="{81ABBEBD-A68B-4E77-986D-36D38AC521F6}" srcOrd="1" destOrd="0" parTransId="{DCEA5EC8-4D9F-4A20-B00D-F57BD17DBB97}" sibTransId="{B14A74AF-C70C-43EE-9901-9D12B4448367}"/>
    <dgm:cxn modelId="{1ED17F53-55DB-487F-B00C-3830F31E4F06}" type="presOf" srcId="{81ABBEBD-A68B-4E77-986D-36D38AC521F6}" destId="{02B768AB-7D28-49B8-BC14-13416C82602E}" srcOrd="0" destOrd="0" presId="urn:microsoft.com/office/officeart/2005/8/layout/default"/>
    <dgm:cxn modelId="{3F4505BD-AC03-4E36-81FB-CAEEB1AC6A56}" srcId="{5818BBE6-2054-430A-8982-AEBFD63F0AE4}" destId="{EEDD3F3D-74F9-44BE-BEF3-CB90253DCBDA}" srcOrd="0" destOrd="0" parTransId="{01D8F252-48B8-4E5E-BB55-D64D531E8A80}" sibTransId="{92DED773-05B3-4A09-9DE7-772D6323D013}"/>
    <dgm:cxn modelId="{41E55DA7-E478-459C-99D4-B7E25B44BCB3}" type="presOf" srcId="{EEDD3F3D-74F9-44BE-BEF3-CB90253DCBDA}" destId="{6CB1B8A7-A4CD-40B7-8AED-3205D122E8FB}" srcOrd="0" destOrd="0" presId="urn:microsoft.com/office/officeart/2005/8/layout/default"/>
    <dgm:cxn modelId="{76E2E5D6-27C6-45FF-AAE1-08EC9DB12A2E}" type="presOf" srcId="{5818BBE6-2054-430A-8982-AEBFD63F0AE4}" destId="{FE61CEC2-48FF-41B0-9CEA-05A52C80F8DD}" srcOrd="0" destOrd="0" presId="urn:microsoft.com/office/officeart/2005/8/layout/default"/>
    <dgm:cxn modelId="{3CF40319-D6FC-4F1D-9642-40AC8E09E592}" type="presParOf" srcId="{FE61CEC2-48FF-41B0-9CEA-05A52C80F8DD}" destId="{6CB1B8A7-A4CD-40B7-8AED-3205D122E8FB}" srcOrd="0" destOrd="0" presId="urn:microsoft.com/office/officeart/2005/8/layout/default"/>
    <dgm:cxn modelId="{A28D8419-1846-42A7-99C7-336B6D0B4672}" type="presParOf" srcId="{FE61CEC2-48FF-41B0-9CEA-05A52C80F8DD}" destId="{94195723-727F-4E6C-AD10-CA678906C325}" srcOrd="1" destOrd="0" presId="urn:microsoft.com/office/officeart/2005/8/layout/default"/>
    <dgm:cxn modelId="{02C6D05F-D824-4945-82DA-781236A72380}" type="presParOf" srcId="{FE61CEC2-48FF-41B0-9CEA-05A52C80F8DD}" destId="{02B768AB-7D28-49B8-BC14-13416C82602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F2560C-4360-45A6-A268-0BE75FA55197}" type="doc">
      <dgm:prSet loTypeId="urn:microsoft.com/office/officeart/2005/8/layout/process1" loCatId="process" qsTypeId="urn:microsoft.com/office/officeart/2005/8/quickstyle/simple2" qsCatId="simple" csTypeId="urn:microsoft.com/office/officeart/2005/8/colors/colorful2" csCatId="colorful" phldr="1"/>
      <dgm:spPr/>
    </dgm:pt>
    <dgm:pt modelId="{8AB77D00-1165-4B2E-96D5-206A15E4E4FB}">
      <dgm:prSet phldrT="[Texto]"/>
      <dgm:spPr/>
      <dgm:t>
        <a:bodyPr/>
        <a:lstStyle/>
        <a:p>
          <a:r>
            <a:rPr lang="es-MX" dirty="0">
              <a:latin typeface="Arial" panose="020B0604020202020204" pitchFamily="34" charset="0"/>
              <a:cs typeface="Arial" panose="020B0604020202020204" pitchFamily="34" charset="0"/>
            </a:rPr>
            <a:t>  La acción de giro obtenida con el diseño de filetes de rosca de los rotores es responsable de la estabilidad misma de operación de la bomba.</a:t>
          </a:r>
        </a:p>
        <a:p>
          <a:endParaRPr lang="es-ES" dirty="0"/>
        </a:p>
      </dgm:t>
    </dgm:pt>
    <dgm:pt modelId="{EF001C52-6C09-4EBA-8753-2CA4BF958E73}" type="parTrans" cxnId="{5C4655ED-5514-4359-9955-CFEF2F594D23}">
      <dgm:prSet/>
      <dgm:spPr/>
      <dgm:t>
        <a:bodyPr/>
        <a:lstStyle/>
        <a:p>
          <a:endParaRPr lang="es-ES"/>
        </a:p>
      </dgm:t>
    </dgm:pt>
    <dgm:pt modelId="{B0F8BD07-AEE8-4014-BFD9-B25E6C8870DC}" type="sibTrans" cxnId="{5C4655ED-5514-4359-9955-CFEF2F594D23}">
      <dgm:prSet/>
      <dgm:spPr/>
      <dgm:t>
        <a:bodyPr/>
        <a:lstStyle/>
        <a:p>
          <a:endParaRPr lang="es-ES"/>
        </a:p>
      </dgm:t>
    </dgm:pt>
    <dgm:pt modelId="{004005C6-035F-4D83-BB55-823E6A2D4313}">
      <dgm:prSet phldrT="[Texto]"/>
      <dgm:spPr/>
      <dgm:t>
        <a:bodyPr/>
        <a:lstStyle/>
        <a:p>
          <a:r>
            <a:rPr lang="es-MX" dirty="0">
              <a:latin typeface="Arial" panose="020B0604020202020204" pitchFamily="34" charset="0"/>
              <a:cs typeface="Arial" panose="020B0604020202020204" pitchFamily="34" charset="0"/>
            </a:rPr>
            <a:t> La carga simétrica de presión alrededor del rotor motriz elimina la necesidad de cojinetes radiales porque no hay cargas radiales.</a:t>
          </a:r>
          <a:endParaRPr lang="es-ES" dirty="0"/>
        </a:p>
      </dgm:t>
    </dgm:pt>
    <dgm:pt modelId="{C2083AEA-C1F7-4544-AD9A-299A0CAF8B93}" type="parTrans" cxnId="{03116496-E38D-4080-9977-5286D61872B9}">
      <dgm:prSet/>
      <dgm:spPr/>
      <dgm:t>
        <a:bodyPr/>
        <a:lstStyle/>
        <a:p>
          <a:endParaRPr lang="es-ES"/>
        </a:p>
      </dgm:t>
    </dgm:pt>
    <dgm:pt modelId="{2426AC40-3CD7-4EA0-A628-070EBC23DA1C}" type="sibTrans" cxnId="{03116496-E38D-4080-9977-5286D61872B9}">
      <dgm:prSet/>
      <dgm:spPr/>
      <dgm:t>
        <a:bodyPr/>
        <a:lstStyle/>
        <a:p>
          <a:endParaRPr lang="es-ES"/>
        </a:p>
      </dgm:t>
    </dgm:pt>
    <dgm:pt modelId="{7B815D0F-4D8F-4D28-8860-D8BB36ECE200}">
      <dgm:prSet phldrT="[Texto]"/>
      <dgm:spPr/>
      <dgm:t>
        <a:bodyPr/>
        <a:lstStyle/>
        <a:p>
          <a:r>
            <a:rPr lang="es-MX" dirty="0">
              <a:latin typeface="Arial" panose="020B0604020202020204" pitchFamily="34" charset="0"/>
              <a:cs typeface="Arial" panose="020B0604020202020204" pitchFamily="34" charset="0"/>
            </a:rPr>
            <a:t>El cojinete de bolas tipo cartucho en la bomba posiciona al rotor motriz para la operación apropiada de sellado.</a:t>
          </a:r>
          <a:endParaRPr lang="es-ES" dirty="0"/>
        </a:p>
      </dgm:t>
    </dgm:pt>
    <dgm:pt modelId="{D780D591-CCCC-454D-BD95-604F174165AA}" type="parTrans" cxnId="{9A137FAA-85CA-4BEE-B907-AD3F64F9DC86}">
      <dgm:prSet/>
      <dgm:spPr/>
      <dgm:t>
        <a:bodyPr/>
        <a:lstStyle/>
        <a:p>
          <a:endParaRPr lang="es-ES"/>
        </a:p>
      </dgm:t>
    </dgm:pt>
    <dgm:pt modelId="{55FF9B6A-035A-44EF-A906-BD14F25B2F5C}" type="sibTrans" cxnId="{9A137FAA-85CA-4BEE-B907-AD3F64F9DC86}">
      <dgm:prSet/>
      <dgm:spPr/>
      <dgm:t>
        <a:bodyPr/>
        <a:lstStyle/>
        <a:p>
          <a:endParaRPr lang="es-ES"/>
        </a:p>
      </dgm:t>
    </dgm:pt>
    <dgm:pt modelId="{B3184F1C-9A78-421F-BF9B-F4A9CE1BA648}">
      <dgm:prSet phldrT="[Texto]"/>
      <dgm:spPr/>
      <dgm:t>
        <a:bodyPr/>
        <a:lstStyle/>
        <a:p>
          <a:r>
            <a:rPr lang="es-MX">
              <a:latin typeface="Arial" panose="020B0604020202020204" pitchFamily="34" charset="0"/>
              <a:cs typeface="Arial" panose="020B0604020202020204" pitchFamily="34" charset="0"/>
            </a:rPr>
            <a:t>Las cargas axiales en los rotores creados por la presión de descarga son hidráulicamente equilibradas.</a:t>
          </a:r>
          <a:endParaRPr lang="es-ES" dirty="0"/>
        </a:p>
      </dgm:t>
    </dgm:pt>
    <dgm:pt modelId="{0566B5D5-01B4-44E9-9792-3DFCD0B9B96E}" type="parTrans" cxnId="{884DBC71-7A46-417A-8DB6-7519BDEF9D45}">
      <dgm:prSet/>
      <dgm:spPr/>
      <dgm:t>
        <a:bodyPr/>
        <a:lstStyle/>
        <a:p>
          <a:endParaRPr lang="es-ES"/>
        </a:p>
      </dgm:t>
    </dgm:pt>
    <dgm:pt modelId="{C781635C-36EA-445C-9A26-219713691162}" type="sibTrans" cxnId="{884DBC71-7A46-417A-8DB6-7519BDEF9D45}">
      <dgm:prSet/>
      <dgm:spPr/>
      <dgm:t>
        <a:bodyPr/>
        <a:lstStyle/>
        <a:p>
          <a:endParaRPr lang="es-ES"/>
        </a:p>
      </dgm:t>
    </dgm:pt>
    <dgm:pt modelId="{0D2190CB-438B-4BEE-9D72-13FFA40C24C7}" type="pres">
      <dgm:prSet presAssocID="{7DF2560C-4360-45A6-A268-0BE75FA55197}" presName="Name0" presStyleCnt="0">
        <dgm:presLayoutVars>
          <dgm:dir/>
          <dgm:resizeHandles val="exact"/>
        </dgm:presLayoutVars>
      </dgm:prSet>
      <dgm:spPr/>
    </dgm:pt>
    <dgm:pt modelId="{FADE0C6D-15F8-4584-9875-7043B28D6585}" type="pres">
      <dgm:prSet presAssocID="{8AB77D00-1165-4B2E-96D5-206A15E4E4FB}" presName="node" presStyleLbl="node1" presStyleIdx="0" presStyleCnt="4">
        <dgm:presLayoutVars>
          <dgm:bulletEnabled val="1"/>
        </dgm:presLayoutVars>
      </dgm:prSet>
      <dgm:spPr/>
    </dgm:pt>
    <dgm:pt modelId="{B4CBC1D8-800A-4971-92D3-D7FD57AE6B39}" type="pres">
      <dgm:prSet presAssocID="{B0F8BD07-AEE8-4014-BFD9-B25E6C8870DC}" presName="sibTrans" presStyleLbl="sibTrans2D1" presStyleIdx="0" presStyleCnt="3"/>
      <dgm:spPr/>
    </dgm:pt>
    <dgm:pt modelId="{1D63D588-310F-4F2C-BCD3-892EB6868387}" type="pres">
      <dgm:prSet presAssocID="{B0F8BD07-AEE8-4014-BFD9-B25E6C8870DC}" presName="connectorText" presStyleLbl="sibTrans2D1" presStyleIdx="0" presStyleCnt="3"/>
      <dgm:spPr/>
    </dgm:pt>
    <dgm:pt modelId="{50771269-C664-4B13-8491-ED430F0D9EC5}" type="pres">
      <dgm:prSet presAssocID="{004005C6-035F-4D83-BB55-823E6A2D4313}" presName="node" presStyleLbl="node1" presStyleIdx="1" presStyleCnt="4">
        <dgm:presLayoutVars>
          <dgm:bulletEnabled val="1"/>
        </dgm:presLayoutVars>
      </dgm:prSet>
      <dgm:spPr/>
    </dgm:pt>
    <dgm:pt modelId="{83BD3CF5-C307-40CE-A125-E25FCDFD4DE4}" type="pres">
      <dgm:prSet presAssocID="{2426AC40-3CD7-4EA0-A628-070EBC23DA1C}" presName="sibTrans" presStyleLbl="sibTrans2D1" presStyleIdx="1" presStyleCnt="3"/>
      <dgm:spPr/>
    </dgm:pt>
    <dgm:pt modelId="{56249B34-09CA-407B-89DB-C45397CD2DA3}" type="pres">
      <dgm:prSet presAssocID="{2426AC40-3CD7-4EA0-A628-070EBC23DA1C}" presName="connectorText" presStyleLbl="sibTrans2D1" presStyleIdx="1" presStyleCnt="3"/>
      <dgm:spPr/>
    </dgm:pt>
    <dgm:pt modelId="{F33BB469-D07B-490F-B9A2-20EEA6A1557B}" type="pres">
      <dgm:prSet presAssocID="{7B815D0F-4D8F-4D28-8860-D8BB36ECE200}" presName="node" presStyleLbl="node1" presStyleIdx="2" presStyleCnt="4">
        <dgm:presLayoutVars>
          <dgm:bulletEnabled val="1"/>
        </dgm:presLayoutVars>
      </dgm:prSet>
      <dgm:spPr/>
    </dgm:pt>
    <dgm:pt modelId="{A2D043C3-B793-4E06-B59E-ED42D2E92A2E}" type="pres">
      <dgm:prSet presAssocID="{55FF9B6A-035A-44EF-A906-BD14F25B2F5C}" presName="sibTrans" presStyleLbl="sibTrans2D1" presStyleIdx="2" presStyleCnt="3"/>
      <dgm:spPr/>
    </dgm:pt>
    <dgm:pt modelId="{B9626E7E-1E69-4946-BA4E-F11069A74027}" type="pres">
      <dgm:prSet presAssocID="{55FF9B6A-035A-44EF-A906-BD14F25B2F5C}" presName="connectorText" presStyleLbl="sibTrans2D1" presStyleIdx="2" presStyleCnt="3"/>
      <dgm:spPr/>
    </dgm:pt>
    <dgm:pt modelId="{4D2A242A-3815-4825-819D-72D224F0F360}" type="pres">
      <dgm:prSet presAssocID="{B3184F1C-9A78-421F-BF9B-F4A9CE1BA648}" presName="node" presStyleLbl="node1" presStyleIdx="3" presStyleCnt="4">
        <dgm:presLayoutVars>
          <dgm:bulletEnabled val="1"/>
        </dgm:presLayoutVars>
      </dgm:prSet>
      <dgm:spPr/>
    </dgm:pt>
  </dgm:ptLst>
  <dgm:cxnLst>
    <dgm:cxn modelId="{41CC1A5E-7469-4CEB-8F6D-05874D6B7EF3}" type="presOf" srcId="{B0F8BD07-AEE8-4014-BFD9-B25E6C8870DC}" destId="{1D63D588-310F-4F2C-BCD3-892EB6868387}" srcOrd="1" destOrd="0" presId="urn:microsoft.com/office/officeart/2005/8/layout/process1"/>
    <dgm:cxn modelId="{884DBC71-7A46-417A-8DB6-7519BDEF9D45}" srcId="{7DF2560C-4360-45A6-A268-0BE75FA55197}" destId="{B3184F1C-9A78-421F-BF9B-F4A9CE1BA648}" srcOrd="3" destOrd="0" parTransId="{0566B5D5-01B4-44E9-9792-3DFCD0B9B96E}" sibTransId="{C781635C-36EA-445C-9A26-219713691162}"/>
    <dgm:cxn modelId="{9662DA90-DDB9-4EE5-AB18-ADCF9C4DA2C1}" type="presOf" srcId="{7B815D0F-4D8F-4D28-8860-D8BB36ECE200}" destId="{F33BB469-D07B-490F-B9A2-20EEA6A1557B}" srcOrd="0" destOrd="0" presId="urn:microsoft.com/office/officeart/2005/8/layout/process1"/>
    <dgm:cxn modelId="{52750AA2-695B-4524-A4F5-F2FBACC56791}" type="presOf" srcId="{55FF9B6A-035A-44EF-A906-BD14F25B2F5C}" destId="{B9626E7E-1E69-4946-BA4E-F11069A74027}" srcOrd="1" destOrd="0" presId="urn:microsoft.com/office/officeart/2005/8/layout/process1"/>
    <dgm:cxn modelId="{1713A134-C45A-494C-9533-9E3CCACAD188}" type="presOf" srcId="{B3184F1C-9A78-421F-BF9B-F4A9CE1BA648}" destId="{4D2A242A-3815-4825-819D-72D224F0F360}" srcOrd="0" destOrd="0" presId="urn:microsoft.com/office/officeart/2005/8/layout/process1"/>
    <dgm:cxn modelId="{088E0F68-2909-447D-A5F0-6BD935B279E5}" type="presOf" srcId="{8AB77D00-1165-4B2E-96D5-206A15E4E4FB}" destId="{FADE0C6D-15F8-4584-9875-7043B28D6585}" srcOrd="0" destOrd="0" presId="urn:microsoft.com/office/officeart/2005/8/layout/process1"/>
    <dgm:cxn modelId="{59AFC19A-AAAD-4858-B27F-C1B3F6A60B86}" type="presOf" srcId="{55FF9B6A-035A-44EF-A906-BD14F25B2F5C}" destId="{A2D043C3-B793-4E06-B59E-ED42D2E92A2E}" srcOrd="0" destOrd="0" presId="urn:microsoft.com/office/officeart/2005/8/layout/process1"/>
    <dgm:cxn modelId="{7C3E8EB3-5D20-4EB5-9668-54654E8847F8}" type="presOf" srcId="{004005C6-035F-4D83-BB55-823E6A2D4313}" destId="{50771269-C664-4B13-8491-ED430F0D9EC5}" srcOrd="0" destOrd="0" presId="urn:microsoft.com/office/officeart/2005/8/layout/process1"/>
    <dgm:cxn modelId="{9A137FAA-85CA-4BEE-B907-AD3F64F9DC86}" srcId="{7DF2560C-4360-45A6-A268-0BE75FA55197}" destId="{7B815D0F-4D8F-4D28-8860-D8BB36ECE200}" srcOrd="2" destOrd="0" parTransId="{D780D591-CCCC-454D-BD95-604F174165AA}" sibTransId="{55FF9B6A-035A-44EF-A906-BD14F25B2F5C}"/>
    <dgm:cxn modelId="{007E1A10-5CD1-4911-9E0C-D174F0C9DFD7}" type="presOf" srcId="{7DF2560C-4360-45A6-A268-0BE75FA55197}" destId="{0D2190CB-438B-4BEE-9D72-13FFA40C24C7}" srcOrd="0" destOrd="0" presId="urn:microsoft.com/office/officeart/2005/8/layout/process1"/>
    <dgm:cxn modelId="{03116496-E38D-4080-9977-5286D61872B9}" srcId="{7DF2560C-4360-45A6-A268-0BE75FA55197}" destId="{004005C6-035F-4D83-BB55-823E6A2D4313}" srcOrd="1" destOrd="0" parTransId="{C2083AEA-C1F7-4544-AD9A-299A0CAF8B93}" sibTransId="{2426AC40-3CD7-4EA0-A628-070EBC23DA1C}"/>
    <dgm:cxn modelId="{5C4655ED-5514-4359-9955-CFEF2F594D23}" srcId="{7DF2560C-4360-45A6-A268-0BE75FA55197}" destId="{8AB77D00-1165-4B2E-96D5-206A15E4E4FB}" srcOrd="0" destOrd="0" parTransId="{EF001C52-6C09-4EBA-8753-2CA4BF958E73}" sibTransId="{B0F8BD07-AEE8-4014-BFD9-B25E6C8870DC}"/>
    <dgm:cxn modelId="{9A6D3931-EAB0-47C6-9EDE-DFD0BBB832E5}" type="presOf" srcId="{2426AC40-3CD7-4EA0-A628-070EBC23DA1C}" destId="{56249B34-09CA-407B-89DB-C45397CD2DA3}" srcOrd="1" destOrd="0" presId="urn:microsoft.com/office/officeart/2005/8/layout/process1"/>
    <dgm:cxn modelId="{2A1EED96-1FF2-40AD-A64F-9BB617789451}" type="presOf" srcId="{2426AC40-3CD7-4EA0-A628-070EBC23DA1C}" destId="{83BD3CF5-C307-40CE-A125-E25FCDFD4DE4}" srcOrd="0" destOrd="0" presId="urn:microsoft.com/office/officeart/2005/8/layout/process1"/>
    <dgm:cxn modelId="{24262EFF-79B3-4947-8A1E-DA7696945E46}" type="presOf" srcId="{B0F8BD07-AEE8-4014-BFD9-B25E6C8870DC}" destId="{B4CBC1D8-800A-4971-92D3-D7FD57AE6B39}" srcOrd="0" destOrd="0" presId="urn:microsoft.com/office/officeart/2005/8/layout/process1"/>
    <dgm:cxn modelId="{EB1ADC24-EDB7-405C-A644-15A8357A8957}" type="presParOf" srcId="{0D2190CB-438B-4BEE-9D72-13FFA40C24C7}" destId="{FADE0C6D-15F8-4584-9875-7043B28D6585}" srcOrd="0" destOrd="0" presId="urn:microsoft.com/office/officeart/2005/8/layout/process1"/>
    <dgm:cxn modelId="{F0AE87D4-C0AD-4CCD-8E21-F100F5CB1BE4}" type="presParOf" srcId="{0D2190CB-438B-4BEE-9D72-13FFA40C24C7}" destId="{B4CBC1D8-800A-4971-92D3-D7FD57AE6B39}" srcOrd="1" destOrd="0" presId="urn:microsoft.com/office/officeart/2005/8/layout/process1"/>
    <dgm:cxn modelId="{ABB5BE56-D03D-4BB7-AB1D-074EBF054287}" type="presParOf" srcId="{B4CBC1D8-800A-4971-92D3-D7FD57AE6B39}" destId="{1D63D588-310F-4F2C-BCD3-892EB6868387}" srcOrd="0" destOrd="0" presId="urn:microsoft.com/office/officeart/2005/8/layout/process1"/>
    <dgm:cxn modelId="{A2EC924A-63ED-4012-9AEB-80A9CE87C7F4}" type="presParOf" srcId="{0D2190CB-438B-4BEE-9D72-13FFA40C24C7}" destId="{50771269-C664-4B13-8491-ED430F0D9EC5}" srcOrd="2" destOrd="0" presId="urn:microsoft.com/office/officeart/2005/8/layout/process1"/>
    <dgm:cxn modelId="{F17EF6BA-5493-4C4E-B325-A64839AF4E96}" type="presParOf" srcId="{0D2190CB-438B-4BEE-9D72-13FFA40C24C7}" destId="{83BD3CF5-C307-40CE-A125-E25FCDFD4DE4}" srcOrd="3" destOrd="0" presId="urn:microsoft.com/office/officeart/2005/8/layout/process1"/>
    <dgm:cxn modelId="{901B6F4D-C324-480C-8B75-F0F087539503}" type="presParOf" srcId="{83BD3CF5-C307-40CE-A125-E25FCDFD4DE4}" destId="{56249B34-09CA-407B-89DB-C45397CD2DA3}" srcOrd="0" destOrd="0" presId="urn:microsoft.com/office/officeart/2005/8/layout/process1"/>
    <dgm:cxn modelId="{CB6FD67F-D5F6-4B41-B845-64F6C45E13AB}" type="presParOf" srcId="{0D2190CB-438B-4BEE-9D72-13FFA40C24C7}" destId="{F33BB469-D07B-490F-B9A2-20EEA6A1557B}" srcOrd="4" destOrd="0" presId="urn:microsoft.com/office/officeart/2005/8/layout/process1"/>
    <dgm:cxn modelId="{57C4D63C-AC04-433F-ADE3-B3400E0D7673}" type="presParOf" srcId="{0D2190CB-438B-4BEE-9D72-13FFA40C24C7}" destId="{A2D043C3-B793-4E06-B59E-ED42D2E92A2E}" srcOrd="5" destOrd="0" presId="urn:microsoft.com/office/officeart/2005/8/layout/process1"/>
    <dgm:cxn modelId="{D38F0CF8-B699-444F-AC9E-4FF1EEE4EA21}" type="presParOf" srcId="{A2D043C3-B793-4E06-B59E-ED42D2E92A2E}" destId="{B9626E7E-1E69-4946-BA4E-F11069A74027}" srcOrd="0" destOrd="0" presId="urn:microsoft.com/office/officeart/2005/8/layout/process1"/>
    <dgm:cxn modelId="{228A9FEC-857E-4F08-91FA-9D06750A12F5}" type="presParOf" srcId="{0D2190CB-438B-4BEE-9D72-13FFA40C24C7}" destId="{4D2A242A-3815-4825-819D-72D224F0F36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0293AA-7A98-45CB-9032-9DD0E4B4E13D}" type="doc">
      <dgm:prSet loTypeId="urn:microsoft.com/office/officeart/2005/8/layout/hierarchy4" loCatId="hierarchy" qsTypeId="urn:microsoft.com/office/officeart/2005/8/quickstyle/simple1" qsCatId="simple" csTypeId="urn:microsoft.com/office/officeart/2005/8/colors/accent3_2" csCatId="accent3" phldr="1"/>
      <dgm:spPr/>
      <dgm:t>
        <a:bodyPr/>
        <a:lstStyle/>
        <a:p>
          <a:endParaRPr lang="es-ES"/>
        </a:p>
      </dgm:t>
    </dgm:pt>
    <dgm:pt modelId="{24B7DA32-1D50-4090-8500-8D155DA1A5E5}">
      <dgm:prSet phldrT="[Texto]"/>
      <dgm:spPr/>
      <dgm:t>
        <a:bodyPr/>
        <a:lstStyle/>
        <a:p>
          <a:r>
            <a:rPr lang="es-MX" dirty="0">
              <a:latin typeface="Times New Roman" pitchFamily="18" charset="0"/>
              <a:cs typeface="Times New Roman" pitchFamily="18" charset="0"/>
            </a:rPr>
            <a:t>El sólido diseño, el maquinado de precisión y la robusta construcción de las bombas </a:t>
          </a:r>
          <a:r>
            <a:rPr lang="es-MX" dirty="0" err="1">
              <a:latin typeface="Times New Roman" pitchFamily="18" charset="0"/>
              <a:cs typeface="Times New Roman" pitchFamily="18" charset="0"/>
            </a:rPr>
            <a:t>Fristam</a:t>
          </a:r>
          <a:r>
            <a:rPr lang="es-MX" dirty="0">
              <a:latin typeface="Times New Roman" pitchFamily="18" charset="0"/>
              <a:cs typeface="Times New Roman" pitchFamily="18" charset="0"/>
            </a:rPr>
            <a:t> aseguran eficiencia y confiabilidad operativa</a:t>
          </a:r>
          <a:endParaRPr lang="es-ES" dirty="0"/>
        </a:p>
      </dgm:t>
    </dgm:pt>
    <dgm:pt modelId="{43038FCD-40A9-4B6D-96A2-23DB25835DE5}" type="parTrans" cxnId="{2DA02B2C-C50F-4820-8B8E-E36CD4C282D5}">
      <dgm:prSet/>
      <dgm:spPr/>
      <dgm:t>
        <a:bodyPr/>
        <a:lstStyle/>
        <a:p>
          <a:endParaRPr lang="es-ES"/>
        </a:p>
      </dgm:t>
    </dgm:pt>
    <dgm:pt modelId="{44CBE313-A3CB-4BAC-A971-677E44E5F048}" type="sibTrans" cxnId="{2DA02B2C-C50F-4820-8B8E-E36CD4C282D5}">
      <dgm:prSet/>
      <dgm:spPr/>
      <dgm:t>
        <a:bodyPr/>
        <a:lstStyle/>
        <a:p>
          <a:endParaRPr lang="es-ES"/>
        </a:p>
      </dgm:t>
    </dgm:pt>
    <dgm:pt modelId="{83E05047-7086-4E40-9C77-DEE9A44975C6}">
      <dgm:prSet phldrT="[Texto]"/>
      <dgm:spPr/>
      <dgm:t>
        <a:bodyPr/>
        <a:lstStyle/>
        <a:p>
          <a:pPr>
            <a:buFont typeface="Arial"/>
            <a:buChar char="•"/>
          </a:pPr>
          <a:r>
            <a:rPr lang="es-MX" dirty="0">
              <a:latin typeface="Times New Roman" pitchFamily="18" charset="0"/>
              <a:cs typeface="Times New Roman" pitchFamily="18" charset="0"/>
            </a:rPr>
            <a:t>Alta eficiencia</a:t>
          </a:r>
          <a:endParaRPr lang="es-ES" dirty="0"/>
        </a:p>
      </dgm:t>
    </dgm:pt>
    <dgm:pt modelId="{F95C2837-9945-4BB5-8778-130D90433F68}" type="parTrans" cxnId="{4FE399F7-DB76-4C5E-BCE4-4EFC309B5B40}">
      <dgm:prSet/>
      <dgm:spPr/>
      <dgm:t>
        <a:bodyPr/>
        <a:lstStyle/>
        <a:p>
          <a:endParaRPr lang="es-ES"/>
        </a:p>
      </dgm:t>
    </dgm:pt>
    <dgm:pt modelId="{C83C2C2F-7B92-4D06-AABB-245E540F9802}" type="sibTrans" cxnId="{4FE399F7-DB76-4C5E-BCE4-4EFC309B5B40}">
      <dgm:prSet/>
      <dgm:spPr/>
      <dgm:t>
        <a:bodyPr/>
        <a:lstStyle/>
        <a:p>
          <a:endParaRPr lang="es-ES"/>
        </a:p>
      </dgm:t>
    </dgm:pt>
    <dgm:pt modelId="{AB5F86AA-E1B5-4602-BA6D-2189139AA348}">
      <dgm:prSet phldrT="[Texto]"/>
      <dgm:spPr/>
      <dgm:t>
        <a:bodyPr/>
        <a:lstStyle/>
        <a:p>
          <a:pPr>
            <a:buFont typeface="Arial"/>
            <a:buChar char="•"/>
          </a:pPr>
          <a:r>
            <a:rPr lang="es-MX" dirty="0">
              <a:latin typeface="Times New Roman" pitchFamily="18" charset="0"/>
              <a:cs typeface="Times New Roman" pitchFamily="18" charset="0"/>
            </a:rPr>
            <a:t>Manejo delicado de los productos</a:t>
          </a:r>
          <a:endParaRPr lang="es-ES" dirty="0"/>
        </a:p>
      </dgm:t>
    </dgm:pt>
    <dgm:pt modelId="{FDDB7E17-5628-4ACD-A3D0-E8801F53B655}" type="parTrans" cxnId="{DABDA096-A097-4223-8B5A-C9EC76E5C45B}">
      <dgm:prSet/>
      <dgm:spPr/>
      <dgm:t>
        <a:bodyPr/>
        <a:lstStyle/>
        <a:p>
          <a:endParaRPr lang="es-ES"/>
        </a:p>
      </dgm:t>
    </dgm:pt>
    <dgm:pt modelId="{27EF100F-CB36-49E9-867D-FB227394E09A}" type="sibTrans" cxnId="{DABDA096-A097-4223-8B5A-C9EC76E5C45B}">
      <dgm:prSet/>
      <dgm:spPr/>
      <dgm:t>
        <a:bodyPr/>
        <a:lstStyle/>
        <a:p>
          <a:endParaRPr lang="es-ES"/>
        </a:p>
      </dgm:t>
    </dgm:pt>
    <dgm:pt modelId="{93BCA177-A9CA-4E22-89C4-20B61D3B300E}">
      <dgm:prSet phldrT="[Texto]"/>
      <dgm:spPr/>
      <dgm:t>
        <a:bodyPr/>
        <a:lstStyle/>
        <a:p>
          <a:pPr>
            <a:buFont typeface="Arial"/>
            <a:buChar char="•"/>
          </a:pPr>
          <a:r>
            <a:rPr lang="es-MX" dirty="0">
              <a:latin typeface="Times New Roman" pitchFamily="18" charset="0"/>
              <a:cs typeface="Times New Roman" pitchFamily="18" charset="0"/>
            </a:rPr>
            <a:t>Bajo requisitos de presión neta positiva de succión</a:t>
          </a:r>
          <a:endParaRPr lang="es-ES" dirty="0"/>
        </a:p>
      </dgm:t>
    </dgm:pt>
    <dgm:pt modelId="{F3BA6534-A197-4277-9A52-51A01E2FDA26}" type="parTrans" cxnId="{260B9BBE-E4A3-4EE3-9EFB-60F8A4678935}">
      <dgm:prSet/>
      <dgm:spPr/>
      <dgm:t>
        <a:bodyPr/>
        <a:lstStyle/>
        <a:p>
          <a:endParaRPr lang="es-ES"/>
        </a:p>
      </dgm:t>
    </dgm:pt>
    <dgm:pt modelId="{BEFDF2B1-10FA-4056-B203-7823CA96C1FC}" type="sibTrans" cxnId="{260B9BBE-E4A3-4EE3-9EFB-60F8A4678935}">
      <dgm:prSet/>
      <dgm:spPr/>
      <dgm:t>
        <a:bodyPr/>
        <a:lstStyle/>
        <a:p>
          <a:endParaRPr lang="es-ES"/>
        </a:p>
      </dgm:t>
    </dgm:pt>
    <dgm:pt modelId="{27C7C26D-D132-4E17-B8A4-80E5F3140CC4}">
      <dgm:prSet phldrT="[Texto]"/>
      <dgm:spPr/>
      <dgm:t>
        <a:bodyPr/>
        <a:lstStyle/>
        <a:p>
          <a:pPr>
            <a:buFont typeface="Arial"/>
            <a:buChar char="•"/>
          </a:pPr>
          <a:r>
            <a:rPr lang="es-MX" dirty="0">
              <a:latin typeface="Times New Roman" pitchFamily="18" charset="0"/>
              <a:cs typeface="Times New Roman" pitchFamily="18" charset="0"/>
            </a:rPr>
            <a:t>Larga vida útil de los sellos</a:t>
          </a:r>
          <a:endParaRPr lang="es-ES" dirty="0"/>
        </a:p>
      </dgm:t>
    </dgm:pt>
    <dgm:pt modelId="{AF7DA739-1C01-4714-8069-BE6D55D38C96}" type="parTrans" cxnId="{97CFF1C2-AEC5-4F28-AAC4-81686813BB25}">
      <dgm:prSet/>
      <dgm:spPr/>
      <dgm:t>
        <a:bodyPr/>
        <a:lstStyle/>
        <a:p>
          <a:endParaRPr lang="es-ES"/>
        </a:p>
      </dgm:t>
    </dgm:pt>
    <dgm:pt modelId="{AC0C8B28-CEA9-4A02-BA0B-4280D17B19AD}" type="sibTrans" cxnId="{97CFF1C2-AEC5-4F28-AAC4-81686813BB25}">
      <dgm:prSet/>
      <dgm:spPr/>
      <dgm:t>
        <a:bodyPr/>
        <a:lstStyle/>
        <a:p>
          <a:endParaRPr lang="es-ES"/>
        </a:p>
      </dgm:t>
    </dgm:pt>
    <dgm:pt modelId="{622B2742-A8CB-46AF-A1B9-8E4ADB3F0D54}">
      <dgm:prSet phldrT="[Texto]"/>
      <dgm:spPr/>
      <dgm:t>
        <a:bodyPr/>
        <a:lstStyle/>
        <a:p>
          <a:pPr>
            <a:buFont typeface="Arial"/>
            <a:buChar char="•"/>
          </a:pPr>
          <a:r>
            <a:rPr lang="es-MX">
              <a:latin typeface="Times New Roman" pitchFamily="18" charset="0"/>
              <a:cs typeface="Times New Roman" pitchFamily="18" charset="0"/>
            </a:rPr>
            <a:t>Bajo mantenimiento</a:t>
          </a:r>
          <a:endParaRPr lang="es-ES" dirty="0"/>
        </a:p>
      </dgm:t>
    </dgm:pt>
    <dgm:pt modelId="{830C483E-9297-46EA-8633-FCFA5F96EF16}" type="parTrans" cxnId="{FD21AE79-5B47-4A44-9A9D-A3B4E5A3E2A5}">
      <dgm:prSet/>
      <dgm:spPr/>
      <dgm:t>
        <a:bodyPr/>
        <a:lstStyle/>
        <a:p>
          <a:endParaRPr lang="es-ES"/>
        </a:p>
      </dgm:t>
    </dgm:pt>
    <dgm:pt modelId="{75A81196-B1D3-44A0-8181-58236D46D200}" type="sibTrans" cxnId="{FD21AE79-5B47-4A44-9A9D-A3B4E5A3E2A5}">
      <dgm:prSet/>
      <dgm:spPr/>
      <dgm:t>
        <a:bodyPr/>
        <a:lstStyle/>
        <a:p>
          <a:endParaRPr lang="es-ES"/>
        </a:p>
      </dgm:t>
    </dgm:pt>
    <dgm:pt modelId="{A5A898EF-1129-4C67-80C2-1F4C0163FAE2}" type="pres">
      <dgm:prSet presAssocID="{A80293AA-7A98-45CB-9032-9DD0E4B4E13D}" presName="Name0" presStyleCnt="0">
        <dgm:presLayoutVars>
          <dgm:chPref val="1"/>
          <dgm:dir/>
          <dgm:animOne val="branch"/>
          <dgm:animLvl val="lvl"/>
          <dgm:resizeHandles/>
        </dgm:presLayoutVars>
      </dgm:prSet>
      <dgm:spPr/>
    </dgm:pt>
    <dgm:pt modelId="{1F77C405-0BFC-4F4C-A9F4-710EDADBB9A3}" type="pres">
      <dgm:prSet presAssocID="{24B7DA32-1D50-4090-8500-8D155DA1A5E5}" presName="vertOne" presStyleCnt="0"/>
      <dgm:spPr/>
    </dgm:pt>
    <dgm:pt modelId="{0E7B1525-9D72-4C3A-970D-BE5BED5D3C04}" type="pres">
      <dgm:prSet presAssocID="{24B7DA32-1D50-4090-8500-8D155DA1A5E5}" presName="txOne" presStyleLbl="node0" presStyleIdx="0" presStyleCnt="1">
        <dgm:presLayoutVars>
          <dgm:chPref val="3"/>
        </dgm:presLayoutVars>
      </dgm:prSet>
      <dgm:spPr/>
    </dgm:pt>
    <dgm:pt modelId="{2F52345C-062A-46DB-803E-DD364EBEEA0F}" type="pres">
      <dgm:prSet presAssocID="{24B7DA32-1D50-4090-8500-8D155DA1A5E5}" presName="parTransOne" presStyleCnt="0"/>
      <dgm:spPr/>
    </dgm:pt>
    <dgm:pt modelId="{CA508945-E7C4-42A0-9B06-A5225AC65CAB}" type="pres">
      <dgm:prSet presAssocID="{24B7DA32-1D50-4090-8500-8D155DA1A5E5}" presName="horzOne" presStyleCnt="0"/>
      <dgm:spPr/>
    </dgm:pt>
    <dgm:pt modelId="{0CBDB0AA-151B-4F90-9685-995733819FA9}" type="pres">
      <dgm:prSet presAssocID="{83E05047-7086-4E40-9C77-DEE9A44975C6}" presName="vertTwo" presStyleCnt="0"/>
      <dgm:spPr/>
    </dgm:pt>
    <dgm:pt modelId="{B4EC1343-8FB0-4BEE-A22D-8179B94BF8F7}" type="pres">
      <dgm:prSet presAssocID="{83E05047-7086-4E40-9C77-DEE9A44975C6}" presName="txTwo" presStyleLbl="node2" presStyleIdx="0" presStyleCnt="2">
        <dgm:presLayoutVars>
          <dgm:chPref val="3"/>
        </dgm:presLayoutVars>
      </dgm:prSet>
      <dgm:spPr/>
    </dgm:pt>
    <dgm:pt modelId="{47D06D46-56BD-46F0-A097-411DC7271683}" type="pres">
      <dgm:prSet presAssocID="{83E05047-7086-4E40-9C77-DEE9A44975C6}" presName="parTransTwo" presStyleCnt="0"/>
      <dgm:spPr/>
    </dgm:pt>
    <dgm:pt modelId="{D5DEA7B2-5E5B-43A8-85AF-72B4B8C80E21}" type="pres">
      <dgm:prSet presAssocID="{83E05047-7086-4E40-9C77-DEE9A44975C6}" presName="horzTwo" presStyleCnt="0"/>
      <dgm:spPr/>
    </dgm:pt>
    <dgm:pt modelId="{815D450E-9199-4309-9F89-9BE0231612A8}" type="pres">
      <dgm:prSet presAssocID="{622B2742-A8CB-46AF-A1B9-8E4ADB3F0D54}" presName="vertThree" presStyleCnt="0"/>
      <dgm:spPr/>
    </dgm:pt>
    <dgm:pt modelId="{17C65109-5EE8-43F0-9452-F2BBA2E76838}" type="pres">
      <dgm:prSet presAssocID="{622B2742-A8CB-46AF-A1B9-8E4ADB3F0D54}" presName="txThree" presStyleLbl="node3" presStyleIdx="0" presStyleCnt="3">
        <dgm:presLayoutVars>
          <dgm:chPref val="3"/>
        </dgm:presLayoutVars>
      </dgm:prSet>
      <dgm:spPr/>
    </dgm:pt>
    <dgm:pt modelId="{5626D489-22E7-4CDF-A011-D4281F5F0039}" type="pres">
      <dgm:prSet presAssocID="{622B2742-A8CB-46AF-A1B9-8E4ADB3F0D54}" presName="horzThree" presStyleCnt="0"/>
      <dgm:spPr/>
    </dgm:pt>
    <dgm:pt modelId="{1EB04913-395B-432D-A07A-6FF08A887480}" type="pres">
      <dgm:prSet presAssocID="{C83C2C2F-7B92-4D06-AABB-245E540F9802}" presName="sibSpaceTwo" presStyleCnt="0"/>
      <dgm:spPr/>
    </dgm:pt>
    <dgm:pt modelId="{A7CE5B77-3851-47CE-A75F-90017FEC8114}" type="pres">
      <dgm:prSet presAssocID="{AB5F86AA-E1B5-4602-BA6D-2189139AA348}" presName="vertTwo" presStyleCnt="0"/>
      <dgm:spPr/>
    </dgm:pt>
    <dgm:pt modelId="{AE3B3C69-6A9B-4381-8EC3-1D52FA5D2CED}" type="pres">
      <dgm:prSet presAssocID="{AB5F86AA-E1B5-4602-BA6D-2189139AA348}" presName="txTwo" presStyleLbl="node2" presStyleIdx="1" presStyleCnt="2">
        <dgm:presLayoutVars>
          <dgm:chPref val="3"/>
        </dgm:presLayoutVars>
      </dgm:prSet>
      <dgm:spPr/>
    </dgm:pt>
    <dgm:pt modelId="{6100604F-949E-471D-AD77-6B2897448026}" type="pres">
      <dgm:prSet presAssocID="{AB5F86AA-E1B5-4602-BA6D-2189139AA348}" presName="parTransTwo" presStyleCnt="0"/>
      <dgm:spPr/>
    </dgm:pt>
    <dgm:pt modelId="{3E141ED8-74BA-4F96-95B1-3A68D437A314}" type="pres">
      <dgm:prSet presAssocID="{AB5F86AA-E1B5-4602-BA6D-2189139AA348}" presName="horzTwo" presStyleCnt="0"/>
      <dgm:spPr/>
    </dgm:pt>
    <dgm:pt modelId="{0068E46B-336A-4377-BB16-CFA658B3D568}" type="pres">
      <dgm:prSet presAssocID="{93BCA177-A9CA-4E22-89C4-20B61D3B300E}" presName="vertThree" presStyleCnt="0"/>
      <dgm:spPr/>
    </dgm:pt>
    <dgm:pt modelId="{67B55371-902A-45F9-90EF-A12447E9A55C}" type="pres">
      <dgm:prSet presAssocID="{93BCA177-A9CA-4E22-89C4-20B61D3B300E}" presName="txThree" presStyleLbl="node3" presStyleIdx="1" presStyleCnt="3">
        <dgm:presLayoutVars>
          <dgm:chPref val="3"/>
        </dgm:presLayoutVars>
      </dgm:prSet>
      <dgm:spPr/>
    </dgm:pt>
    <dgm:pt modelId="{CF8019BA-C4EC-4C2D-A4A6-5DD88E092D41}" type="pres">
      <dgm:prSet presAssocID="{93BCA177-A9CA-4E22-89C4-20B61D3B300E}" presName="horzThree" presStyleCnt="0"/>
      <dgm:spPr/>
    </dgm:pt>
    <dgm:pt modelId="{82501E81-C5AD-4EBE-A28B-9ACA6C5F326C}" type="pres">
      <dgm:prSet presAssocID="{BEFDF2B1-10FA-4056-B203-7823CA96C1FC}" presName="sibSpaceThree" presStyleCnt="0"/>
      <dgm:spPr/>
    </dgm:pt>
    <dgm:pt modelId="{AB1371EB-9B68-465F-B5B5-74B59628BB8E}" type="pres">
      <dgm:prSet presAssocID="{27C7C26D-D132-4E17-B8A4-80E5F3140CC4}" presName="vertThree" presStyleCnt="0"/>
      <dgm:spPr/>
    </dgm:pt>
    <dgm:pt modelId="{99264B65-0D5F-49FD-BC6D-F202A88BCACE}" type="pres">
      <dgm:prSet presAssocID="{27C7C26D-D132-4E17-B8A4-80E5F3140CC4}" presName="txThree" presStyleLbl="node3" presStyleIdx="2" presStyleCnt="3">
        <dgm:presLayoutVars>
          <dgm:chPref val="3"/>
        </dgm:presLayoutVars>
      </dgm:prSet>
      <dgm:spPr/>
    </dgm:pt>
    <dgm:pt modelId="{B06F227A-66F5-4EB1-8173-004C23831CA4}" type="pres">
      <dgm:prSet presAssocID="{27C7C26D-D132-4E17-B8A4-80E5F3140CC4}" presName="horzThree" presStyleCnt="0"/>
      <dgm:spPr/>
    </dgm:pt>
  </dgm:ptLst>
  <dgm:cxnLst>
    <dgm:cxn modelId="{6941A180-1E10-4226-873F-3551F9129A0B}" type="presOf" srcId="{24B7DA32-1D50-4090-8500-8D155DA1A5E5}" destId="{0E7B1525-9D72-4C3A-970D-BE5BED5D3C04}" srcOrd="0" destOrd="0" presId="urn:microsoft.com/office/officeart/2005/8/layout/hierarchy4"/>
    <dgm:cxn modelId="{69368143-DE0F-4F6B-BB7F-20E6E1A410B2}" type="presOf" srcId="{83E05047-7086-4E40-9C77-DEE9A44975C6}" destId="{B4EC1343-8FB0-4BEE-A22D-8179B94BF8F7}" srcOrd="0" destOrd="0" presId="urn:microsoft.com/office/officeart/2005/8/layout/hierarchy4"/>
    <dgm:cxn modelId="{4FE399F7-DB76-4C5E-BCE4-4EFC309B5B40}" srcId="{24B7DA32-1D50-4090-8500-8D155DA1A5E5}" destId="{83E05047-7086-4E40-9C77-DEE9A44975C6}" srcOrd="0" destOrd="0" parTransId="{F95C2837-9945-4BB5-8778-130D90433F68}" sibTransId="{C83C2C2F-7B92-4D06-AABB-245E540F9802}"/>
    <dgm:cxn modelId="{DABDA096-A097-4223-8B5A-C9EC76E5C45B}" srcId="{24B7DA32-1D50-4090-8500-8D155DA1A5E5}" destId="{AB5F86AA-E1B5-4602-BA6D-2189139AA348}" srcOrd="1" destOrd="0" parTransId="{FDDB7E17-5628-4ACD-A3D0-E8801F53B655}" sibTransId="{27EF100F-CB36-49E9-867D-FB227394E09A}"/>
    <dgm:cxn modelId="{260B9BBE-E4A3-4EE3-9EFB-60F8A4678935}" srcId="{AB5F86AA-E1B5-4602-BA6D-2189139AA348}" destId="{93BCA177-A9CA-4E22-89C4-20B61D3B300E}" srcOrd="0" destOrd="0" parTransId="{F3BA6534-A197-4277-9A52-51A01E2FDA26}" sibTransId="{BEFDF2B1-10FA-4056-B203-7823CA96C1FC}"/>
    <dgm:cxn modelId="{660E4FA1-4596-4ADF-B0B8-F0271F593A40}" type="presOf" srcId="{AB5F86AA-E1B5-4602-BA6D-2189139AA348}" destId="{AE3B3C69-6A9B-4381-8EC3-1D52FA5D2CED}" srcOrd="0" destOrd="0" presId="urn:microsoft.com/office/officeart/2005/8/layout/hierarchy4"/>
    <dgm:cxn modelId="{F896AB43-BC35-4750-9BCE-3A28355C1C84}" type="presOf" srcId="{27C7C26D-D132-4E17-B8A4-80E5F3140CC4}" destId="{99264B65-0D5F-49FD-BC6D-F202A88BCACE}" srcOrd="0" destOrd="0" presId="urn:microsoft.com/office/officeart/2005/8/layout/hierarchy4"/>
    <dgm:cxn modelId="{C2AD7C09-1EE5-4F9F-B6E5-F5CFFBB7F27A}" type="presOf" srcId="{A80293AA-7A98-45CB-9032-9DD0E4B4E13D}" destId="{A5A898EF-1129-4C67-80C2-1F4C0163FAE2}" srcOrd="0" destOrd="0" presId="urn:microsoft.com/office/officeart/2005/8/layout/hierarchy4"/>
    <dgm:cxn modelId="{E15AB464-4E4B-4817-A5E7-69102367A333}" type="presOf" srcId="{622B2742-A8CB-46AF-A1B9-8E4ADB3F0D54}" destId="{17C65109-5EE8-43F0-9452-F2BBA2E76838}" srcOrd="0" destOrd="0" presId="urn:microsoft.com/office/officeart/2005/8/layout/hierarchy4"/>
    <dgm:cxn modelId="{97CFF1C2-AEC5-4F28-AAC4-81686813BB25}" srcId="{AB5F86AA-E1B5-4602-BA6D-2189139AA348}" destId="{27C7C26D-D132-4E17-B8A4-80E5F3140CC4}" srcOrd="1" destOrd="0" parTransId="{AF7DA739-1C01-4714-8069-BE6D55D38C96}" sibTransId="{AC0C8B28-CEA9-4A02-BA0B-4280D17B19AD}"/>
    <dgm:cxn modelId="{2DA02B2C-C50F-4820-8B8E-E36CD4C282D5}" srcId="{A80293AA-7A98-45CB-9032-9DD0E4B4E13D}" destId="{24B7DA32-1D50-4090-8500-8D155DA1A5E5}" srcOrd="0" destOrd="0" parTransId="{43038FCD-40A9-4B6D-96A2-23DB25835DE5}" sibTransId="{44CBE313-A3CB-4BAC-A971-677E44E5F048}"/>
    <dgm:cxn modelId="{FD21AE79-5B47-4A44-9A9D-A3B4E5A3E2A5}" srcId="{83E05047-7086-4E40-9C77-DEE9A44975C6}" destId="{622B2742-A8CB-46AF-A1B9-8E4ADB3F0D54}" srcOrd="0" destOrd="0" parTransId="{830C483E-9297-46EA-8633-FCFA5F96EF16}" sibTransId="{75A81196-B1D3-44A0-8181-58236D46D200}"/>
    <dgm:cxn modelId="{A522AB68-67A2-43ED-B226-CF28EC9411B7}" type="presOf" srcId="{93BCA177-A9CA-4E22-89C4-20B61D3B300E}" destId="{67B55371-902A-45F9-90EF-A12447E9A55C}" srcOrd="0" destOrd="0" presId="urn:microsoft.com/office/officeart/2005/8/layout/hierarchy4"/>
    <dgm:cxn modelId="{7E62673F-12F2-4BEE-800A-BB5F3F1BFC0D}" type="presParOf" srcId="{A5A898EF-1129-4C67-80C2-1F4C0163FAE2}" destId="{1F77C405-0BFC-4F4C-A9F4-710EDADBB9A3}" srcOrd="0" destOrd="0" presId="urn:microsoft.com/office/officeart/2005/8/layout/hierarchy4"/>
    <dgm:cxn modelId="{7732B6FB-3AD9-4713-8802-9823C244EF1C}" type="presParOf" srcId="{1F77C405-0BFC-4F4C-A9F4-710EDADBB9A3}" destId="{0E7B1525-9D72-4C3A-970D-BE5BED5D3C04}" srcOrd="0" destOrd="0" presId="urn:microsoft.com/office/officeart/2005/8/layout/hierarchy4"/>
    <dgm:cxn modelId="{F24A33E5-8F28-4754-8A3A-927C5BAC38CD}" type="presParOf" srcId="{1F77C405-0BFC-4F4C-A9F4-710EDADBB9A3}" destId="{2F52345C-062A-46DB-803E-DD364EBEEA0F}" srcOrd="1" destOrd="0" presId="urn:microsoft.com/office/officeart/2005/8/layout/hierarchy4"/>
    <dgm:cxn modelId="{C24F723C-E258-46EC-A166-F9820131CCE6}" type="presParOf" srcId="{1F77C405-0BFC-4F4C-A9F4-710EDADBB9A3}" destId="{CA508945-E7C4-42A0-9B06-A5225AC65CAB}" srcOrd="2" destOrd="0" presId="urn:microsoft.com/office/officeart/2005/8/layout/hierarchy4"/>
    <dgm:cxn modelId="{A1BF4CAA-2C4A-4F0B-8428-0ABD1E5997F0}" type="presParOf" srcId="{CA508945-E7C4-42A0-9B06-A5225AC65CAB}" destId="{0CBDB0AA-151B-4F90-9685-995733819FA9}" srcOrd="0" destOrd="0" presId="urn:microsoft.com/office/officeart/2005/8/layout/hierarchy4"/>
    <dgm:cxn modelId="{83E95FBE-D4B6-4355-AE82-5239FDE21843}" type="presParOf" srcId="{0CBDB0AA-151B-4F90-9685-995733819FA9}" destId="{B4EC1343-8FB0-4BEE-A22D-8179B94BF8F7}" srcOrd="0" destOrd="0" presId="urn:microsoft.com/office/officeart/2005/8/layout/hierarchy4"/>
    <dgm:cxn modelId="{1593B3AA-DC2D-4098-AE8E-00F40A7A75C0}" type="presParOf" srcId="{0CBDB0AA-151B-4F90-9685-995733819FA9}" destId="{47D06D46-56BD-46F0-A097-411DC7271683}" srcOrd="1" destOrd="0" presId="urn:microsoft.com/office/officeart/2005/8/layout/hierarchy4"/>
    <dgm:cxn modelId="{9E48E844-BE90-42EB-8846-5B9E33B84E59}" type="presParOf" srcId="{0CBDB0AA-151B-4F90-9685-995733819FA9}" destId="{D5DEA7B2-5E5B-43A8-85AF-72B4B8C80E21}" srcOrd="2" destOrd="0" presId="urn:microsoft.com/office/officeart/2005/8/layout/hierarchy4"/>
    <dgm:cxn modelId="{444AE581-F0F1-4E08-9855-2DC6FA4FD1AD}" type="presParOf" srcId="{D5DEA7B2-5E5B-43A8-85AF-72B4B8C80E21}" destId="{815D450E-9199-4309-9F89-9BE0231612A8}" srcOrd="0" destOrd="0" presId="urn:microsoft.com/office/officeart/2005/8/layout/hierarchy4"/>
    <dgm:cxn modelId="{0B533062-4DBC-4746-8509-2BF39E6342F8}" type="presParOf" srcId="{815D450E-9199-4309-9F89-9BE0231612A8}" destId="{17C65109-5EE8-43F0-9452-F2BBA2E76838}" srcOrd="0" destOrd="0" presId="urn:microsoft.com/office/officeart/2005/8/layout/hierarchy4"/>
    <dgm:cxn modelId="{36F327B6-963D-4DB3-A15F-7B1361DCB5DD}" type="presParOf" srcId="{815D450E-9199-4309-9F89-9BE0231612A8}" destId="{5626D489-22E7-4CDF-A011-D4281F5F0039}" srcOrd="1" destOrd="0" presId="urn:microsoft.com/office/officeart/2005/8/layout/hierarchy4"/>
    <dgm:cxn modelId="{0E1C6E86-F3F3-4BCE-A49B-141597C79C7C}" type="presParOf" srcId="{CA508945-E7C4-42A0-9B06-A5225AC65CAB}" destId="{1EB04913-395B-432D-A07A-6FF08A887480}" srcOrd="1" destOrd="0" presId="urn:microsoft.com/office/officeart/2005/8/layout/hierarchy4"/>
    <dgm:cxn modelId="{B00EB816-D2F1-4D2A-BE34-3B8D5F251183}" type="presParOf" srcId="{CA508945-E7C4-42A0-9B06-A5225AC65CAB}" destId="{A7CE5B77-3851-47CE-A75F-90017FEC8114}" srcOrd="2" destOrd="0" presId="urn:microsoft.com/office/officeart/2005/8/layout/hierarchy4"/>
    <dgm:cxn modelId="{49185EE6-20DA-4D42-9602-0F5B1ED61D4A}" type="presParOf" srcId="{A7CE5B77-3851-47CE-A75F-90017FEC8114}" destId="{AE3B3C69-6A9B-4381-8EC3-1D52FA5D2CED}" srcOrd="0" destOrd="0" presId="urn:microsoft.com/office/officeart/2005/8/layout/hierarchy4"/>
    <dgm:cxn modelId="{FB15A76B-5640-45D3-8453-148C590A95A4}" type="presParOf" srcId="{A7CE5B77-3851-47CE-A75F-90017FEC8114}" destId="{6100604F-949E-471D-AD77-6B2897448026}" srcOrd="1" destOrd="0" presId="urn:microsoft.com/office/officeart/2005/8/layout/hierarchy4"/>
    <dgm:cxn modelId="{A922B94A-B227-4B94-9D56-C342B36CBFDB}" type="presParOf" srcId="{A7CE5B77-3851-47CE-A75F-90017FEC8114}" destId="{3E141ED8-74BA-4F96-95B1-3A68D437A314}" srcOrd="2" destOrd="0" presId="urn:microsoft.com/office/officeart/2005/8/layout/hierarchy4"/>
    <dgm:cxn modelId="{AC2F49DB-E42F-405B-8D67-FC40146AE727}" type="presParOf" srcId="{3E141ED8-74BA-4F96-95B1-3A68D437A314}" destId="{0068E46B-336A-4377-BB16-CFA658B3D568}" srcOrd="0" destOrd="0" presId="urn:microsoft.com/office/officeart/2005/8/layout/hierarchy4"/>
    <dgm:cxn modelId="{7EBFB052-50F5-45C8-A7A4-39F019537BD5}" type="presParOf" srcId="{0068E46B-336A-4377-BB16-CFA658B3D568}" destId="{67B55371-902A-45F9-90EF-A12447E9A55C}" srcOrd="0" destOrd="0" presId="urn:microsoft.com/office/officeart/2005/8/layout/hierarchy4"/>
    <dgm:cxn modelId="{7F4B480B-5E23-452E-A41C-6939A63A8907}" type="presParOf" srcId="{0068E46B-336A-4377-BB16-CFA658B3D568}" destId="{CF8019BA-C4EC-4C2D-A4A6-5DD88E092D41}" srcOrd="1" destOrd="0" presId="urn:microsoft.com/office/officeart/2005/8/layout/hierarchy4"/>
    <dgm:cxn modelId="{22339204-43B1-476B-AFA2-B63826889B61}" type="presParOf" srcId="{3E141ED8-74BA-4F96-95B1-3A68D437A314}" destId="{82501E81-C5AD-4EBE-A28B-9ACA6C5F326C}" srcOrd="1" destOrd="0" presId="urn:microsoft.com/office/officeart/2005/8/layout/hierarchy4"/>
    <dgm:cxn modelId="{C0B507E3-1BCD-49DB-A84F-F9AE72FD6D8D}" type="presParOf" srcId="{3E141ED8-74BA-4F96-95B1-3A68D437A314}" destId="{AB1371EB-9B68-465F-B5B5-74B59628BB8E}" srcOrd="2" destOrd="0" presId="urn:microsoft.com/office/officeart/2005/8/layout/hierarchy4"/>
    <dgm:cxn modelId="{02009E01-57C9-46E1-A357-B6CD5A180756}" type="presParOf" srcId="{AB1371EB-9B68-465F-B5B5-74B59628BB8E}" destId="{99264B65-0D5F-49FD-BC6D-F202A88BCACE}" srcOrd="0" destOrd="0" presId="urn:microsoft.com/office/officeart/2005/8/layout/hierarchy4"/>
    <dgm:cxn modelId="{E11E17CD-ACB3-4458-A919-65CBFA37EB58}" type="presParOf" srcId="{AB1371EB-9B68-465F-B5B5-74B59628BB8E}" destId="{B06F227A-66F5-4EB1-8173-004C23831C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821C32-5F39-4FE0-8E46-27B7311FE3A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72C009B1-B550-4116-B488-A71BA71EC1E0}">
      <dgm:prSet phldrT="[Texto]"/>
      <dgm:spPr/>
      <dgm:t>
        <a:bodyPr/>
        <a:lstStyle/>
        <a:p>
          <a:r>
            <a:rPr lang="es-ES" b="1" i="1" dirty="0"/>
            <a:t>Principales características de las bombas de pistón</a:t>
          </a:r>
          <a:endParaRPr lang="es-ES" dirty="0"/>
        </a:p>
      </dgm:t>
    </dgm:pt>
    <dgm:pt modelId="{139ADAAC-7E56-4A7A-A968-B9A2953000A7}" type="parTrans" cxnId="{34E2C8CB-32AA-4E6C-8C8F-E0067FB65935}">
      <dgm:prSet/>
      <dgm:spPr/>
      <dgm:t>
        <a:bodyPr/>
        <a:lstStyle/>
        <a:p>
          <a:endParaRPr lang="es-ES"/>
        </a:p>
      </dgm:t>
    </dgm:pt>
    <dgm:pt modelId="{3B0E2FBF-6070-4519-80E3-48F789F4A52D}" type="sibTrans" cxnId="{34E2C8CB-32AA-4E6C-8C8F-E0067FB65935}">
      <dgm:prSet/>
      <dgm:spPr/>
      <dgm:t>
        <a:bodyPr/>
        <a:lstStyle/>
        <a:p>
          <a:endParaRPr lang="es-ES"/>
        </a:p>
      </dgm:t>
    </dgm:pt>
    <dgm:pt modelId="{7FA8042F-DF8E-4D6F-AA5D-225B0F93DB23}">
      <dgm:prSet phldrT="[Texto]"/>
      <dgm:spPr/>
      <dgm:t>
        <a:bodyPr/>
        <a:lstStyle/>
        <a:p>
          <a:pPr>
            <a:buFont typeface="Arial" panose="020B0604020202020204" pitchFamily="34" charset="0"/>
            <a:buChar char="•"/>
          </a:pPr>
          <a:r>
            <a:rPr lang="es-ES" dirty="0">
              <a:effectLst/>
            </a:rPr>
            <a:t>Bombeo de productos articulados y productos sensibles.</a:t>
          </a:r>
          <a:endParaRPr lang="es-ES" dirty="0"/>
        </a:p>
      </dgm:t>
    </dgm:pt>
    <dgm:pt modelId="{BB6C5CEC-0BEC-4A33-82F6-2431A9753701}" type="parTrans" cxnId="{B29D6E17-AAA4-430E-AC11-66B25407C833}">
      <dgm:prSet/>
      <dgm:spPr/>
      <dgm:t>
        <a:bodyPr/>
        <a:lstStyle/>
        <a:p>
          <a:endParaRPr lang="es-ES"/>
        </a:p>
      </dgm:t>
    </dgm:pt>
    <dgm:pt modelId="{133F0EBD-4BFD-4863-B4DB-2DC6CD280CF8}" type="sibTrans" cxnId="{B29D6E17-AAA4-430E-AC11-66B25407C833}">
      <dgm:prSet/>
      <dgm:spPr/>
      <dgm:t>
        <a:bodyPr/>
        <a:lstStyle/>
        <a:p>
          <a:endParaRPr lang="es-ES"/>
        </a:p>
      </dgm:t>
    </dgm:pt>
    <dgm:pt modelId="{41CE9436-6FC4-4695-95C7-B634AE16D9A7}">
      <dgm:prSet phldrT="[Texto]"/>
      <dgm:spPr/>
      <dgm:t>
        <a:bodyPr/>
        <a:lstStyle/>
        <a:p>
          <a:pPr>
            <a:buFont typeface="Arial" panose="020B0604020202020204" pitchFamily="34" charset="0"/>
            <a:buChar char="•"/>
          </a:pPr>
          <a:r>
            <a:rPr lang="es-ES" dirty="0">
              <a:effectLst/>
            </a:rPr>
            <a:t>Diseño higiénico.</a:t>
          </a:r>
          <a:endParaRPr lang="es-ES" dirty="0"/>
        </a:p>
      </dgm:t>
    </dgm:pt>
    <dgm:pt modelId="{78B1CBC1-75BA-4C2D-9664-B9E064554E65}" type="parTrans" cxnId="{F7AB74F0-F379-4A68-B666-EFD0379FBFC3}">
      <dgm:prSet/>
      <dgm:spPr/>
      <dgm:t>
        <a:bodyPr/>
        <a:lstStyle/>
        <a:p>
          <a:endParaRPr lang="es-ES"/>
        </a:p>
      </dgm:t>
    </dgm:pt>
    <dgm:pt modelId="{1EC792EA-B9C4-4457-A61F-82D0F6B9482E}" type="sibTrans" cxnId="{F7AB74F0-F379-4A68-B666-EFD0379FBFC3}">
      <dgm:prSet/>
      <dgm:spPr/>
      <dgm:t>
        <a:bodyPr/>
        <a:lstStyle/>
        <a:p>
          <a:endParaRPr lang="es-ES"/>
        </a:p>
      </dgm:t>
    </dgm:pt>
    <dgm:pt modelId="{784DB317-CECD-4DC5-877E-8002E5AAFCF6}">
      <dgm:prSet phldrT="[Texto]"/>
      <dgm:spPr/>
      <dgm:t>
        <a:bodyPr/>
        <a:lstStyle/>
        <a:p>
          <a:pPr>
            <a:buFont typeface="Arial" panose="020B0604020202020204" pitchFamily="34" charset="0"/>
            <a:buChar char="•"/>
          </a:pPr>
          <a:r>
            <a:rPr lang="es-ES" dirty="0">
              <a:effectLst/>
            </a:rPr>
            <a:t>Temperatura de trabajo: 120º C o más según el diseño.</a:t>
          </a:r>
          <a:endParaRPr lang="es-ES" dirty="0"/>
        </a:p>
      </dgm:t>
    </dgm:pt>
    <dgm:pt modelId="{18C45584-78AB-4D4C-B7AD-2A0361E32E9B}" type="parTrans" cxnId="{4D48F945-64A1-4D14-8BDA-1BD1805108AD}">
      <dgm:prSet/>
      <dgm:spPr/>
      <dgm:t>
        <a:bodyPr/>
        <a:lstStyle/>
        <a:p>
          <a:endParaRPr lang="es-ES"/>
        </a:p>
      </dgm:t>
    </dgm:pt>
    <dgm:pt modelId="{85999BE2-C44F-4FC0-BA08-4E648452B325}" type="sibTrans" cxnId="{4D48F945-64A1-4D14-8BDA-1BD1805108AD}">
      <dgm:prSet/>
      <dgm:spPr/>
      <dgm:t>
        <a:bodyPr/>
        <a:lstStyle/>
        <a:p>
          <a:endParaRPr lang="es-ES"/>
        </a:p>
      </dgm:t>
    </dgm:pt>
    <dgm:pt modelId="{CCC65EF5-DBAA-4348-8BE9-F23B1272FCE7}">
      <dgm:prSet phldrT="[Texto]"/>
      <dgm:spPr/>
      <dgm:t>
        <a:bodyPr/>
        <a:lstStyle/>
        <a:p>
          <a:pPr>
            <a:buFont typeface="Arial" panose="020B0604020202020204" pitchFamily="34" charset="0"/>
            <a:buChar char="•"/>
          </a:pPr>
          <a:r>
            <a:rPr lang="es-ES" dirty="0">
              <a:effectLst/>
            </a:rPr>
            <a:t>Trabajo en vacío.</a:t>
          </a:r>
          <a:endParaRPr lang="es-ES" dirty="0"/>
        </a:p>
      </dgm:t>
    </dgm:pt>
    <dgm:pt modelId="{859DE8CB-E74B-4C15-8F63-2D040B4AEBF1}" type="parTrans" cxnId="{B8251B36-5E71-48B5-92AE-7A35CAA967A0}">
      <dgm:prSet/>
      <dgm:spPr/>
      <dgm:t>
        <a:bodyPr/>
        <a:lstStyle/>
        <a:p>
          <a:endParaRPr lang="es-ES"/>
        </a:p>
      </dgm:t>
    </dgm:pt>
    <dgm:pt modelId="{63B3FB91-D611-4AFA-BAE7-4BA325F6BB2C}" type="sibTrans" cxnId="{B8251B36-5E71-48B5-92AE-7A35CAA967A0}">
      <dgm:prSet/>
      <dgm:spPr/>
      <dgm:t>
        <a:bodyPr/>
        <a:lstStyle/>
        <a:p>
          <a:endParaRPr lang="es-ES"/>
        </a:p>
      </dgm:t>
    </dgm:pt>
    <dgm:pt modelId="{9C897A48-7101-4373-9C0E-DBC02D6983A9}" type="pres">
      <dgm:prSet presAssocID="{A2821C32-5F39-4FE0-8E46-27B7311FE3A9}" presName="linearFlow" presStyleCnt="0">
        <dgm:presLayoutVars>
          <dgm:dir/>
          <dgm:animLvl val="lvl"/>
          <dgm:resizeHandles val="exact"/>
        </dgm:presLayoutVars>
      </dgm:prSet>
      <dgm:spPr/>
    </dgm:pt>
    <dgm:pt modelId="{7AA033EE-E96C-4747-BAD3-D4845A31D535}" type="pres">
      <dgm:prSet presAssocID="{72C009B1-B550-4116-B488-A71BA71EC1E0}" presName="composite" presStyleCnt="0"/>
      <dgm:spPr/>
    </dgm:pt>
    <dgm:pt modelId="{FDA17D34-F401-4CA4-8584-354671B35274}" type="pres">
      <dgm:prSet presAssocID="{72C009B1-B550-4116-B488-A71BA71EC1E0}" presName="parentText" presStyleLbl="alignNode1" presStyleIdx="0" presStyleCnt="1">
        <dgm:presLayoutVars>
          <dgm:chMax val="1"/>
          <dgm:bulletEnabled val="1"/>
        </dgm:presLayoutVars>
      </dgm:prSet>
      <dgm:spPr/>
    </dgm:pt>
    <dgm:pt modelId="{8269B55D-89FC-4707-B637-B7524C306123}" type="pres">
      <dgm:prSet presAssocID="{72C009B1-B550-4116-B488-A71BA71EC1E0}" presName="descendantText" presStyleLbl="alignAcc1" presStyleIdx="0" presStyleCnt="1">
        <dgm:presLayoutVars>
          <dgm:bulletEnabled val="1"/>
        </dgm:presLayoutVars>
      </dgm:prSet>
      <dgm:spPr/>
    </dgm:pt>
  </dgm:ptLst>
  <dgm:cxnLst>
    <dgm:cxn modelId="{B8251B36-5E71-48B5-92AE-7A35CAA967A0}" srcId="{72C009B1-B550-4116-B488-A71BA71EC1E0}" destId="{CCC65EF5-DBAA-4348-8BE9-F23B1272FCE7}" srcOrd="3" destOrd="0" parTransId="{859DE8CB-E74B-4C15-8F63-2D040B4AEBF1}" sibTransId="{63B3FB91-D611-4AFA-BAE7-4BA325F6BB2C}"/>
    <dgm:cxn modelId="{F7AB74F0-F379-4A68-B666-EFD0379FBFC3}" srcId="{72C009B1-B550-4116-B488-A71BA71EC1E0}" destId="{41CE9436-6FC4-4695-95C7-B634AE16D9A7}" srcOrd="1" destOrd="0" parTransId="{78B1CBC1-75BA-4C2D-9664-B9E064554E65}" sibTransId="{1EC792EA-B9C4-4457-A61F-82D0F6B9482E}"/>
    <dgm:cxn modelId="{6A6A59AC-7D77-4D28-A31D-1202CAB347B2}" type="presOf" srcId="{7FA8042F-DF8E-4D6F-AA5D-225B0F93DB23}" destId="{8269B55D-89FC-4707-B637-B7524C306123}" srcOrd="0" destOrd="0" presId="urn:microsoft.com/office/officeart/2005/8/layout/chevron2"/>
    <dgm:cxn modelId="{5C978D19-1632-49F5-8F1A-3180160F6F41}" type="presOf" srcId="{A2821C32-5F39-4FE0-8E46-27B7311FE3A9}" destId="{9C897A48-7101-4373-9C0E-DBC02D6983A9}" srcOrd="0" destOrd="0" presId="urn:microsoft.com/office/officeart/2005/8/layout/chevron2"/>
    <dgm:cxn modelId="{34E2C8CB-32AA-4E6C-8C8F-E0067FB65935}" srcId="{A2821C32-5F39-4FE0-8E46-27B7311FE3A9}" destId="{72C009B1-B550-4116-B488-A71BA71EC1E0}" srcOrd="0" destOrd="0" parTransId="{139ADAAC-7E56-4A7A-A968-B9A2953000A7}" sibTransId="{3B0E2FBF-6070-4519-80E3-48F789F4A52D}"/>
    <dgm:cxn modelId="{276664C9-A443-44A2-ACF6-EAD347D1E97B}" type="presOf" srcId="{CCC65EF5-DBAA-4348-8BE9-F23B1272FCE7}" destId="{8269B55D-89FC-4707-B637-B7524C306123}" srcOrd="0" destOrd="3" presId="urn:microsoft.com/office/officeart/2005/8/layout/chevron2"/>
    <dgm:cxn modelId="{E5D7D470-5C3D-4D77-9099-71DE7BBE37FE}" type="presOf" srcId="{41CE9436-6FC4-4695-95C7-B634AE16D9A7}" destId="{8269B55D-89FC-4707-B637-B7524C306123}" srcOrd="0" destOrd="1" presId="urn:microsoft.com/office/officeart/2005/8/layout/chevron2"/>
    <dgm:cxn modelId="{4D48F945-64A1-4D14-8BDA-1BD1805108AD}" srcId="{72C009B1-B550-4116-B488-A71BA71EC1E0}" destId="{784DB317-CECD-4DC5-877E-8002E5AAFCF6}" srcOrd="2" destOrd="0" parTransId="{18C45584-78AB-4D4C-B7AD-2A0361E32E9B}" sibTransId="{85999BE2-C44F-4FC0-BA08-4E648452B325}"/>
    <dgm:cxn modelId="{E31EE537-DCF2-4ED9-9855-42CC4163CBE6}" type="presOf" srcId="{72C009B1-B550-4116-B488-A71BA71EC1E0}" destId="{FDA17D34-F401-4CA4-8584-354671B35274}" srcOrd="0" destOrd="0" presId="urn:microsoft.com/office/officeart/2005/8/layout/chevron2"/>
    <dgm:cxn modelId="{4F4D029B-2B59-4706-85D1-68A3AFB333AE}" type="presOf" srcId="{784DB317-CECD-4DC5-877E-8002E5AAFCF6}" destId="{8269B55D-89FC-4707-B637-B7524C306123}" srcOrd="0" destOrd="2" presId="urn:microsoft.com/office/officeart/2005/8/layout/chevron2"/>
    <dgm:cxn modelId="{B29D6E17-AAA4-430E-AC11-66B25407C833}" srcId="{72C009B1-B550-4116-B488-A71BA71EC1E0}" destId="{7FA8042F-DF8E-4D6F-AA5D-225B0F93DB23}" srcOrd="0" destOrd="0" parTransId="{BB6C5CEC-0BEC-4A33-82F6-2431A9753701}" sibTransId="{133F0EBD-4BFD-4863-B4DB-2DC6CD280CF8}"/>
    <dgm:cxn modelId="{4FB76AA8-7877-4513-B441-562027E19B2D}" type="presParOf" srcId="{9C897A48-7101-4373-9C0E-DBC02D6983A9}" destId="{7AA033EE-E96C-4747-BAD3-D4845A31D535}" srcOrd="0" destOrd="0" presId="urn:microsoft.com/office/officeart/2005/8/layout/chevron2"/>
    <dgm:cxn modelId="{35E791A9-4BD7-4D96-A131-05694DD8E0D6}" type="presParOf" srcId="{7AA033EE-E96C-4747-BAD3-D4845A31D535}" destId="{FDA17D34-F401-4CA4-8584-354671B35274}" srcOrd="0" destOrd="0" presId="urn:microsoft.com/office/officeart/2005/8/layout/chevron2"/>
    <dgm:cxn modelId="{0F7F2792-F9B1-44C8-9FFC-E8F25C2A155A}" type="presParOf" srcId="{7AA033EE-E96C-4747-BAD3-D4845A31D535}" destId="{8269B55D-89FC-4707-B637-B7524C30612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2108C-2290-4684-B13E-F2D72222006F}">
      <dsp:nvSpPr>
        <dsp:cNvPr id="0" name=""/>
        <dsp:cNvSpPr/>
      </dsp:nvSpPr>
      <dsp:spPr>
        <a:xfrm>
          <a:off x="503187" y="2252"/>
          <a:ext cx="9509224" cy="13541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s-ES" sz="6500" kern="1200" dirty="0"/>
            <a:t>Tipos de reactores</a:t>
          </a:r>
        </a:p>
      </dsp:txBody>
      <dsp:txXfrm>
        <a:off x="542850" y="41915"/>
        <a:ext cx="9429898" cy="1274854"/>
      </dsp:txXfrm>
    </dsp:sp>
    <dsp:sp modelId="{25987294-DFDC-4EB6-9F10-971F042302DC}">
      <dsp:nvSpPr>
        <dsp:cNvPr id="0" name=""/>
        <dsp:cNvSpPr/>
      </dsp:nvSpPr>
      <dsp:spPr>
        <a:xfrm>
          <a:off x="503187" y="1600185"/>
          <a:ext cx="1354180" cy="1354180"/>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EC993-CA59-4BA9-9DE3-52118E5D77AC}">
      <dsp:nvSpPr>
        <dsp:cNvPr id="0" name=""/>
        <dsp:cNvSpPr/>
      </dsp:nvSpPr>
      <dsp:spPr>
        <a:xfrm>
          <a:off x="1938619" y="1600185"/>
          <a:ext cx="8073792" cy="1354180"/>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i="1" kern="1200" dirty="0"/>
            <a:t>Reacciones simples</a:t>
          </a:r>
        </a:p>
        <a:p>
          <a:pPr marL="0" lvl="0" indent="0" algn="ctr" defTabSz="711200">
            <a:lnSpc>
              <a:spcPct val="90000"/>
            </a:lnSpc>
            <a:spcBef>
              <a:spcPct val="0"/>
            </a:spcBef>
            <a:spcAft>
              <a:spcPct val="35000"/>
            </a:spcAft>
            <a:buNone/>
          </a:pPr>
          <a:r>
            <a:rPr lang="es-MX" sz="1600" kern="1200" dirty="0"/>
            <a:t>La mayoría de las reacciones químicas producen subproductos, en algunos casos su concentración puede despreciarse, por lo que se tendrá un sistema simpe con los siguientes casos posibles.</a:t>
          </a:r>
          <a:endParaRPr lang="es-ES" sz="1600" kern="1200" dirty="0"/>
        </a:p>
      </dsp:txBody>
      <dsp:txXfrm>
        <a:off x="2004737" y="1666303"/>
        <a:ext cx="7941556" cy="1221944"/>
      </dsp:txXfrm>
    </dsp:sp>
    <dsp:sp modelId="{83552D49-3B44-4B50-9FF1-3387778894EB}">
      <dsp:nvSpPr>
        <dsp:cNvPr id="0" name=""/>
        <dsp:cNvSpPr/>
      </dsp:nvSpPr>
      <dsp:spPr>
        <a:xfrm>
          <a:off x="503187" y="3116867"/>
          <a:ext cx="1354180" cy="1354180"/>
        </a:xfrm>
        <a:prstGeom prst="roundRect">
          <a:avLst>
            <a:gd name="adj" fmla="val 1667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9093DC-E5C1-4BF1-8ECC-16E37D352D05}">
      <dsp:nvSpPr>
        <dsp:cNvPr id="0" name=""/>
        <dsp:cNvSpPr/>
      </dsp:nvSpPr>
      <dsp:spPr>
        <a:xfrm>
          <a:off x="1938619" y="3116867"/>
          <a:ext cx="8073792" cy="1354180"/>
        </a:xfrm>
        <a:prstGeom prst="roundRect">
          <a:avLst>
            <a:gd name="adj" fmla="val 1667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i="0" kern="1200" dirty="0">
              <a:solidFill>
                <a:prstClr val="white"/>
              </a:solidFill>
              <a:latin typeface="Calibri" panose="020F0502020204030204"/>
              <a:ea typeface="+mn-ea"/>
              <a:cs typeface="+mn-cs"/>
            </a:rPr>
            <a:t>Reacciones múltiples en paralelo con subproductos</a:t>
          </a:r>
        </a:p>
        <a:p>
          <a:pPr marL="0" lvl="0" indent="0" algn="ctr" defTabSz="711200">
            <a:lnSpc>
              <a:spcPct val="90000"/>
            </a:lnSpc>
            <a:spcBef>
              <a:spcPct val="0"/>
            </a:spcBef>
            <a:spcAft>
              <a:spcPct val="35000"/>
            </a:spcAft>
            <a:buNone/>
          </a:pPr>
          <a:r>
            <a:rPr lang="es-MX" sz="1600" b="1" i="0" kern="1200" dirty="0">
              <a:solidFill>
                <a:prstClr val="white"/>
              </a:solidFill>
              <a:latin typeface="Calibri" panose="020F0502020204030204"/>
              <a:ea typeface="+mn-ea"/>
              <a:cs typeface="+mn-cs"/>
            </a:rPr>
            <a:t>Reacciones múltiples en serie con subproductos </a:t>
          </a:r>
          <a:endParaRPr lang="es-ES" sz="1600" b="1" i="0" kern="1200" dirty="0">
            <a:solidFill>
              <a:prstClr val="white"/>
            </a:solidFill>
            <a:latin typeface="Calibri" panose="020F0502020204030204"/>
            <a:ea typeface="+mn-ea"/>
            <a:cs typeface="+mn-cs"/>
          </a:endParaRPr>
        </a:p>
      </dsp:txBody>
      <dsp:txXfrm>
        <a:off x="2004737" y="3182985"/>
        <a:ext cx="7941556" cy="1221944"/>
      </dsp:txXfrm>
    </dsp:sp>
    <dsp:sp modelId="{8C52007B-4A8F-4668-B28D-B44A5EE1AD8B}">
      <dsp:nvSpPr>
        <dsp:cNvPr id="0" name=""/>
        <dsp:cNvSpPr/>
      </dsp:nvSpPr>
      <dsp:spPr>
        <a:xfrm>
          <a:off x="503187" y="4633550"/>
          <a:ext cx="1354180" cy="1354180"/>
        </a:xfrm>
        <a:prstGeom prst="roundRect">
          <a:avLst>
            <a:gd name="adj" fmla="val 166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44EC3-2B37-4852-B489-6EB2DB06FA4B}">
      <dsp:nvSpPr>
        <dsp:cNvPr id="0" name=""/>
        <dsp:cNvSpPr/>
      </dsp:nvSpPr>
      <dsp:spPr>
        <a:xfrm>
          <a:off x="1938619" y="4633550"/>
          <a:ext cx="8073792" cy="1354180"/>
        </a:xfrm>
        <a:prstGeom prst="roundRect">
          <a:avLst>
            <a:gd name="adj" fmla="val 166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i="0" kern="1200" dirty="0">
              <a:solidFill>
                <a:prstClr val="white"/>
              </a:solidFill>
              <a:latin typeface="Calibri" panose="020F0502020204030204"/>
              <a:ea typeface="+mn-ea"/>
              <a:cs typeface="+mn-cs"/>
            </a:rPr>
            <a:t>Reacciones de polimerización</a:t>
          </a:r>
          <a:br>
            <a:rPr lang="es-MX" sz="1600" b="1" i="0" kern="1200" dirty="0"/>
          </a:br>
          <a:r>
            <a:rPr lang="es-MX" sz="1600" kern="1200" dirty="0"/>
            <a:t>Un componente se “aglutina” químicamente dando lugar a otro mayor peso molecular</a:t>
          </a:r>
          <a:endParaRPr lang="es-ES" sz="1600" kern="1200" dirty="0"/>
        </a:p>
      </dsp:txBody>
      <dsp:txXfrm>
        <a:off x="2004737" y="4699668"/>
        <a:ext cx="7941556" cy="1221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2108C-2290-4684-B13E-F2D72222006F}">
      <dsp:nvSpPr>
        <dsp:cNvPr id="0" name=""/>
        <dsp:cNvSpPr/>
      </dsp:nvSpPr>
      <dsp:spPr>
        <a:xfrm>
          <a:off x="503187" y="2252"/>
          <a:ext cx="9509224" cy="13541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s-ES" sz="6500" kern="1200" dirty="0"/>
            <a:t>Tipos de reactores</a:t>
          </a:r>
        </a:p>
      </dsp:txBody>
      <dsp:txXfrm>
        <a:off x="542850" y="41915"/>
        <a:ext cx="9429898" cy="1274854"/>
      </dsp:txXfrm>
    </dsp:sp>
    <dsp:sp modelId="{25987294-DFDC-4EB6-9F10-971F042302DC}">
      <dsp:nvSpPr>
        <dsp:cNvPr id="0" name=""/>
        <dsp:cNvSpPr/>
      </dsp:nvSpPr>
      <dsp:spPr>
        <a:xfrm>
          <a:off x="503187" y="1600185"/>
          <a:ext cx="1354180" cy="1354180"/>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EC993-CA59-4BA9-9DE3-52118E5D77AC}">
      <dsp:nvSpPr>
        <dsp:cNvPr id="0" name=""/>
        <dsp:cNvSpPr/>
      </dsp:nvSpPr>
      <dsp:spPr>
        <a:xfrm>
          <a:off x="1938619" y="1600185"/>
          <a:ext cx="8073792" cy="1354180"/>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MX" sz="1300" b="1" i="1" kern="1200" dirty="0"/>
            <a:t>Reactores simples</a:t>
          </a:r>
        </a:p>
        <a:p>
          <a:pPr marL="0" lvl="0" indent="0" algn="ctr" defTabSz="577850">
            <a:lnSpc>
              <a:spcPct val="90000"/>
            </a:lnSpc>
            <a:spcBef>
              <a:spcPct val="0"/>
            </a:spcBef>
            <a:spcAft>
              <a:spcPct val="35000"/>
            </a:spcAft>
            <a:buNone/>
          </a:pPr>
          <a:r>
            <a:rPr lang="es-MX" sz="1300" kern="1200" dirty="0"/>
            <a:t>En reacciones simples, en las que no hay formación de subproductos el objetivo es lograr un mínimo costo de inversión del reactor. Aunque una alta conversión incrementa el tamaño del reactor (situación adversa), otros equipos corriente abajo disminuyen su tamaño (efecto favorable) por lo que la conversión generalmente se fija en un 95% para reacciones controladas por el equilibrio químico.</a:t>
          </a:r>
          <a:endParaRPr lang="es-ES" sz="1300" kern="1200" dirty="0"/>
        </a:p>
      </dsp:txBody>
      <dsp:txXfrm>
        <a:off x="2004737" y="1666303"/>
        <a:ext cx="7941556" cy="1221944"/>
      </dsp:txXfrm>
    </dsp:sp>
    <dsp:sp modelId="{83552D49-3B44-4B50-9FF1-3387778894EB}">
      <dsp:nvSpPr>
        <dsp:cNvPr id="0" name=""/>
        <dsp:cNvSpPr/>
      </dsp:nvSpPr>
      <dsp:spPr>
        <a:xfrm>
          <a:off x="503187" y="3116867"/>
          <a:ext cx="1354180" cy="1354180"/>
        </a:xfrm>
        <a:prstGeom prst="roundRect">
          <a:avLst>
            <a:gd name="adj" fmla="val 1667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9093DC-E5C1-4BF1-8ECC-16E37D352D05}">
      <dsp:nvSpPr>
        <dsp:cNvPr id="0" name=""/>
        <dsp:cNvSpPr/>
      </dsp:nvSpPr>
      <dsp:spPr>
        <a:xfrm>
          <a:off x="1938619" y="3116867"/>
          <a:ext cx="8073792" cy="1354180"/>
        </a:xfrm>
        <a:prstGeom prst="roundRect">
          <a:avLst>
            <a:gd name="adj" fmla="val 1667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i="1" kern="1200" dirty="0"/>
            <a:t>Reacciones múltiples en paralelo con subproducto</a:t>
          </a:r>
        </a:p>
        <a:p>
          <a:pPr marL="0" lvl="0" indent="0" algn="ctr" defTabSz="711200">
            <a:lnSpc>
              <a:spcPct val="90000"/>
            </a:lnSpc>
            <a:spcBef>
              <a:spcPct val="0"/>
            </a:spcBef>
            <a:spcAft>
              <a:spcPct val="35000"/>
            </a:spcAft>
            <a:buNone/>
          </a:pPr>
          <a:r>
            <a:rPr lang="es-MX" sz="1600" kern="1200" dirty="0"/>
            <a:t>En un sistema reaccionante, por lo general el costo mayor lo representan las materias primas (reactantes), siendo su objetivo minimizar la formación de subproductos. La selección de las condiciones debe impactar tanto en la cinética como en el equilibrio de las reacciones.</a:t>
          </a:r>
          <a:endParaRPr lang="es-ES" sz="1600" b="1" i="0" kern="1200" dirty="0">
            <a:solidFill>
              <a:prstClr val="white"/>
            </a:solidFill>
            <a:latin typeface="Calibri" panose="020F0502020204030204"/>
            <a:ea typeface="+mn-ea"/>
            <a:cs typeface="+mn-cs"/>
          </a:endParaRPr>
        </a:p>
      </dsp:txBody>
      <dsp:txXfrm>
        <a:off x="2004737" y="3182985"/>
        <a:ext cx="7941556" cy="1221944"/>
      </dsp:txXfrm>
    </dsp:sp>
    <dsp:sp modelId="{8C52007B-4A8F-4668-B28D-B44A5EE1AD8B}">
      <dsp:nvSpPr>
        <dsp:cNvPr id="0" name=""/>
        <dsp:cNvSpPr/>
      </dsp:nvSpPr>
      <dsp:spPr>
        <a:xfrm>
          <a:off x="503187" y="4633550"/>
          <a:ext cx="1354180" cy="1354180"/>
        </a:xfrm>
        <a:prstGeom prst="roundRect">
          <a:avLst>
            <a:gd name="adj" fmla="val 166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44EC3-2B37-4852-B489-6EB2DB06FA4B}">
      <dsp:nvSpPr>
        <dsp:cNvPr id="0" name=""/>
        <dsp:cNvSpPr/>
      </dsp:nvSpPr>
      <dsp:spPr>
        <a:xfrm>
          <a:off x="1938619" y="4633550"/>
          <a:ext cx="8073792" cy="1354180"/>
        </a:xfrm>
        <a:prstGeom prst="roundRect">
          <a:avLst>
            <a:gd name="adj" fmla="val 166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kern="1200" dirty="0"/>
            <a:t>Reacciones múltiples en serie con subproductos </a:t>
          </a:r>
          <a:br>
            <a:rPr lang="es-MX" sz="1600" b="1" i="0" kern="1200" dirty="0"/>
          </a:br>
          <a:r>
            <a:rPr lang="es-MX" sz="1600" kern="1200" dirty="0"/>
            <a:t>Un componente se “aglutina” químicamente dando lugar a otro mayor peso molecular</a:t>
          </a:r>
          <a:endParaRPr lang="es-ES" sz="1600" kern="1200" dirty="0"/>
        </a:p>
      </dsp:txBody>
      <dsp:txXfrm>
        <a:off x="2004737" y="4699668"/>
        <a:ext cx="7941556" cy="1221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5BCFC-5EC9-4536-8BC3-18F837DAAA45}">
      <dsp:nvSpPr>
        <dsp:cNvPr id="0" name=""/>
        <dsp:cNvSpPr/>
      </dsp:nvSpPr>
      <dsp:spPr>
        <a:xfrm>
          <a:off x="992" y="194138"/>
          <a:ext cx="3869531" cy="2321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La línea de suministro está conectada en el centro de la cubierta de la bomba en algunas bombas</a:t>
          </a:r>
          <a:endParaRPr lang="es-ES" sz="2400" kern="1200" dirty="0"/>
        </a:p>
      </dsp:txBody>
      <dsp:txXfrm>
        <a:off x="992" y="194138"/>
        <a:ext cx="3869531" cy="2321718"/>
      </dsp:txXfrm>
    </dsp:sp>
    <dsp:sp modelId="{AC76BB46-A8F7-461A-B752-C894B578ADF4}">
      <dsp:nvSpPr>
        <dsp:cNvPr id="0" name=""/>
        <dsp:cNvSpPr/>
      </dsp:nvSpPr>
      <dsp:spPr>
        <a:xfrm>
          <a:off x="4257476" y="194138"/>
          <a:ext cx="3869531" cy="2321718"/>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Cuando los tornillos giran, el líquido fluye entre los filetes de la rosca en cada extremo del conjunto. </a:t>
          </a:r>
          <a:endParaRPr lang="es-ES" sz="2400" kern="1200" dirty="0"/>
        </a:p>
      </dsp:txBody>
      <dsp:txXfrm>
        <a:off x="4257476" y="194138"/>
        <a:ext cx="3869531" cy="2321718"/>
      </dsp:txXfrm>
    </dsp:sp>
    <dsp:sp modelId="{BA05A47F-3D92-45E5-A919-042055262E68}">
      <dsp:nvSpPr>
        <dsp:cNvPr id="0" name=""/>
        <dsp:cNvSpPr/>
      </dsp:nvSpPr>
      <dsp:spPr>
        <a:xfrm>
          <a:off x="992" y="2902810"/>
          <a:ext cx="3869531" cy="2321718"/>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Están disponibles en variados diseños; sin embargo, todas funcionan de una manera similar</a:t>
          </a:r>
          <a:endParaRPr lang="es-ES" sz="2400" kern="1200" dirty="0"/>
        </a:p>
      </dsp:txBody>
      <dsp:txXfrm>
        <a:off x="992" y="2902810"/>
        <a:ext cx="3869531" cy="2321718"/>
      </dsp:txXfrm>
    </dsp:sp>
    <dsp:sp modelId="{022DB808-CA20-4AE8-ABE8-4D3282952387}">
      <dsp:nvSpPr>
        <dsp:cNvPr id="0" name=""/>
        <dsp:cNvSpPr/>
      </dsp:nvSpPr>
      <dsp:spPr>
        <a:xfrm>
          <a:off x="4257476" y="2902810"/>
          <a:ext cx="3869531" cy="2321718"/>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latin typeface="Arial" panose="020B0604020202020204" pitchFamily="34" charset="0"/>
              <a:cs typeface="Arial" panose="020B0604020202020204" pitchFamily="34" charset="0"/>
            </a:rPr>
            <a:t>El rotor motriz es el único elemento impulsor, que se extiende fuera de la cubierta de la bomba para las conexiones de potencia a un motor eléctrico. </a:t>
          </a:r>
          <a:endParaRPr lang="es-ES" sz="2400" kern="1200" dirty="0"/>
        </a:p>
      </dsp:txBody>
      <dsp:txXfrm>
        <a:off x="4257476" y="2902810"/>
        <a:ext cx="3869531" cy="2321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1B8A7-A4CD-40B7-8AED-3205D122E8FB}">
      <dsp:nvSpPr>
        <dsp:cNvPr id="0" name=""/>
        <dsp:cNvSpPr/>
      </dsp:nvSpPr>
      <dsp:spPr>
        <a:xfrm>
          <a:off x="1283" y="538625"/>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endParaRPr lang="es-MX" sz="2700" kern="1200" dirty="0"/>
        </a:p>
        <a:p>
          <a:pPr marL="0" lvl="0" indent="0" algn="ctr" defTabSz="1200150">
            <a:lnSpc>
              <a:spcPct val="90000"/>
            </a:lnSpc>
            <a:spcBef>
              <a:spcPct val="0"/>
            </a:spcBef>
            <a:spcAft>
              <a:spcPct val="35000"/>
            </a:spcAft>
            <a:buNone/>
          </a:pPr>
          <a:r>
            <a:rPr lang="es-MX" sz="2700" kern="1200" dirty="0"/>
            <a:t>Estas bombas necesitan que los tornillos tengan un perfil cicloidal. En una bomba helicoidal de tres tornillos, el central es el conductor y los dos laterales los conducidos.</a:t>
          </a:r>
        </a:p>
      </dsp:txBody>
      <dsp:txXfrm>
        <a:off x="1283" y="538625"/>
        <a:ext cx="5006206" cy="3003723"/>
      </dsp:txXfrm>
    </dsp:sp>
    <dsp:sp modelId="{02B768AB-7D28-49B8-BC14-13416C82602E}">
      <dsp:nvSpPr>
        <dsp:cNvPr id="0" name=""/>
        <dsp:cNvSpPr/>
      </dsp:nvSpPr>
      <dsp:spPr>
        <a:xfrm>
          <a:off x="5508110" y="538625"/>
          <a:ext cx="5006206" cy="30037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kern="1200" dirty="0"/>
            <a:t>Las cámaras de trabajo vienen limitadas entre los filetes de los tres tornillos y las superficies internas del estator.</a:t>
          </a:r>
          <a:endParaRPr lang="es-ES" sz="2700" kern="1200" dirty="0"/>
        </a:p>
      </dsp:txBody>
      <dsp:txXfrm>
        <a:off x="5508110" y="538625"/>
        <a:ext cx="5006206" cy="3003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0C6D-15F8-4584-9875-7043B28D6585}">
      <dsp:nvSpPr>
        <dsp:cNvPr id="0" name=""/>
        <dsp:cNvSpPr/>
      </dsp:nvSpPr>
      <dsp:spPr>
        <a:xfrm>
          <a:off x="4621" y="688741"/>
          <a:ext cx="2020453" cy="297385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  La acción de giro obtenida con el diseño de filetes de rosca de los rotores es responsable de la estabilidad misma de operación de la bomba.</a:t>
          </a:r>
        </a:p>
        <a:p>
          <a:pPr marL="0" lvl="0" indent="0" algn="ctr" defTabSz="800100">
            <a:lnSpc>
              <a:spcPct val="90000"/>
            </a:lnSpc>
            <a:spcBef>
              <a:spcPct val="0"/>
            </a:spcBef>
            <a:spcAft>
              <a:spcPct val="35000"/>
            </a:spcAft>
            <a:buNone/>
          </a:pPr>
          <a:endParaRPr lang="es-ES" sz="1800" kern="1200" dirty="0"/>
        </a:p>
      </dsp:txBody>
      <dsp:txXfrm>
        <a:off x="63798" y="747918"/>
        <a:ext cx="1902099" cy="2855500"/>
      </dsp:txXfrm>
    </dsp:sp>
    <dsp:sp modelId="{B4CBC1D8-800A-4971-92D3-D7FD57AE6B39}">
      <dsp:nvSpPr>
        <dsp:cNvPr id="0" name=""/>
        <dsp:cNvSpPr/>
      </dsp:nvSpPr>
      <dsp:spPr>
        <a:xfrm>
          <a:off x="2227119" y="1925132"/>
          <a:ext cx="428336" cy="5010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2227119" y="2025346"/>
        <a:ext cx="299835" cy="300644"/>
      </dsp:txXfrm>
    </dsp:sp>
    <dsp:sp modelId="{50771269-C664-4B13-8491-ED430F0D9EC5}">
      <dsp:nvSpPr>
        <dsp:cNvPr id="0" name=""/>
        <dsp:cNvSpPr/>
      </dsp:nvSpPr>
      <dsp:spPr>
        <a:xfrm>
          <a:off x="2833255" y="688741"/>
          <a:ext cx="2020453" cy="2973854"/>
        </a:xfrm>
        <a:prstGeom prst="roundRect">
          <a:avLst>
            <a:gd name="adj" fmla="val 10000"/>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 La carga simétrica de presión alrededor del rotor motriz elimina la necesidad de cojinetes radiales porque no hay cargas radiales.</a:t>
          </a:r>
          <a:endParaRPr lang="es-ES" sz="1800" kern="1200" dirty="0"/>
        </a:p>
      </dsp:txBody>
      <dsp:txXfrm>
        <a:off x="2892432" y="747918"/>
        <a:ext cx="1902099" cy="2855500"/>
      </dsp:txXfrm>
    </dsp:sp>
    <dsp:sp modelId="{83BD3CF5-C307-40CE-A125-E25FCDFD4DE4}">
      <dsp:nvSpPr>
        <dsp:cNvPr id="0" name=""/>
        <dsp:cNvSpPr/>
      </dsp:nvSpPr>
      <dsp:spPr>
        <a:xfrm>
          <a:off x="5055754" y="1925132"/>
          <a:ext cx="428336" cy="501072"/>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055754" y="2025346"/>
        <a:ext cx="299835" cy="300644"/>
      </dsp:txXfrm>
    </dsp:sp>
    <dsp:sp modelId="{F33BB469-D07B-490F-B9A2-20EEA6A1557B}">
      <dsp:nvSpPr>
        <dsp:cNvPr id="0" name=""/>
        <dsp:cNvSpPr/>
      </dsp:nvSpPr>
      <dsp:spPr>
        <a:xfrm>
          <a:off x="5661890" y="688741"/>
          <a:ext cx="2020453" cy="2973854"/>
        </a:xfrm>
        <a:prstGeom prst="roundRect">
          <a:avLst>
            <a:gd name="adj" fmla="val 10000"/>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El cojinete de bolas tipo cartucho en la bomba posiciona al rotor motriz para la operación apropiada de sellado.</a:t>
          </a:r>
          <a:endParaRPr lang="es-ES" sz="1800" kern="1200" dirty="0"/>
        </a:p>
      </dsp:txBody>
      <dsp:txXfrm>
        <a:off x="5721067" y="747918"/>
        <a:ext cx="1902099" cy="2855500"/>
      </dsp:txXfrm>
    </dsp:sp>
    <dsp:sp modelId="{A2D043C3-B793-4E06-B59E-ED42D2E92A2E}">
      <dsp:nvSpPr>
        <dsp:cNvPr id="0" name=""/>
        <dsp:cNvSpPr/>
      </dsp:nvSpPr>
      <dsp:spPr>
        <a:xfrm>
          <a:off x="7884389" y="1925132"/>
          <a:ext cx="428336" cy="501072"/>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7884389" y="2025346"/>
        <a:ext cx="299835" cy="300644"/>
      </dsp:txXfrm>
    </dsp:sp>
    <dsp:sp modelId="{4D2A242A-3815-4825-819D-72D224F0F360}">
      <dsp:nvSpPr>
        <dsp:cNvPr id="0" name=""/>
        <dsp:cNvSpPr/>
      </dsp:nvSpPr>
      <dsp:spPr>
        <a:xfrm>
          <a:off x="8490525" y="688741"/>
          <a:ext cx="2020453" cy="2973854"/>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a:latin typeface="Arial" panose="020B0604020202020204" pitchFamily="34" charset="0"/>
              <a:cs typeface="Arial" panose="020B0604020202020204" pitchFamily="34" charset="0"/>
            </a:rPr>
            <a:t>Las cargas axiales en los rotores creados por la presión de descarga son hidráulicamente equilibradas.</a:t>
          </a:r>
          <a:endParaRPr lang="es-ES" sz="1800" kern="1200" dirty="0"/>
        </a:p>
      </dsp:txBody>
      <dsp:txXfrm>
        <a:off x="8549702" y="747918"/>
        <a:ext cx="1902099" cy="2855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B1525-9D72-4C3A-970D-BE5BED5D3C04}">
      <dsp:nvSpPr>
        <dsp:cNvPr id="0" name=""/>
        <dsp:cNvSpPr/>
      </dsp:nvSpPr>
      <dsp:spPr>
        <a:xfrm>
          <a:off x="887" y="3629"/>
          <a:ext cx="7733076" cy="14672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Times New Roman" pitchFamily="18" charset="0"/>
              <a:cs typeface="Times New Roman" pitchFamily="18" charset="0"/>
            </a:rPr>
            <a:t>El sólido diseño, el maquinado de precisión y la robusta construcción de las bombas </a:t>
          </a:r>
          <a:r>
            <a:rPr lang="es-MX" sz="2800" kern="1200" dirty="0" err="1">
              <a:latin typeface="Times New Roman" pitchFamily="18" charset="0"/>
              <a:cs typeface="Times New Roman" pitchFamily="18" charset="0"/>
            </a:rPr>
            <a:t>Fristam</a:t>
          </a:r>
          <a:r>
            <a:rPr lang="es-MX" sz="2800" kern="1200" dirty="0">
              <a:latin typeface="Times New Roman" pitchFamily="18" charset="0"/>
              <a:cs typeface="Times New Roman" pitchFamily="18" charset="0"/>
            </a:rPr>
            <a:t> aseguran eficiencia y confiabilidad operativa</a:t>
          </a:r>
          <a:endParaRPr lang="es-ES" sz="2800" kern="1200" dirty="0"/>
        </a:p>
      </dsp:txBody>
      <dsp:txXfrm>
        <a:off x="43861" y="46603"/>
        <a:ext cx="7647128" cy="1381308"/>
      </dsp:txXfrm>
    </dsp:sp>
    <dsp:sp modelId="{B4EC1343-8FB0-4BEE-A22D-8179B94BF8F7}">
      <dsp:nvSpPr>
        <dsp:cNvPr id="0" name=""/>
        <dsp:cNvSpPr/>
      </dsp:nvSpPr>
      <dsp:spPr>
        <a:xfrm>
          <a:off x="887" y="1606668"/>
          <a:ext cx="2473792" cy="14672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Arial"/>
            <a:buNone/>
          </a:pPr>
          <a:r>
            <a:rPr lang="es-MX" sz="2800" kern="1200" dirty="0">
              <a:latin typeface="Times New Roman" pitchFamily="18" charset="0"/>
              <a:cs typeface="Times New Roman" pitchFamily="18" charset="0"/>
            </a:rPr>
            <a:t>Alta eficiencia</a:t>
          </a:r>
          <a:endParaRPr lang="es-ES" sz="2800" kern="1200" dirty="0"/>
        </a:p>
      </dsp:txBody>
      <dsp:txXfrm>
        <a:off x="43861" y="1649642"/>
        <a:ext cx="2387844" cy="1381308"/>
      </dsp:txXfrm>
    </dsp:sp>
    <dsp:sp modelId="{17C65109-5EE8-43F0-9452-F2BBA2E76838}">
      <dsp:nvSpPr>
        <dsp:cNvPr id="0" name=""/>
        <dsp:cNvSpPr/>
      </dsp:nvSpPr>
      <dsp:spPr>
        <a:xfrm>
          <a:off x="887" y="3209708"/>
          <a:ext cx="2473792" cy="14672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a:buNone/>
          </a:pPr>
          <a:r>
            <a:rPr lang="es-MX" sz="2200" kern="1200">
              <a:latin typeface="Times New Roman" pitchFamily="18" charset="0"/>
              <a:cs typeface="Times New Roman" pitchFamily="18" charset="0"/>
            </a:rPr>
            <a:t>Bajo mantenimiento</a:t>
          </a:r>
          <a:endParaRPr lang="es-ES" sz="2200" kern="1200" dirty="0"/>
        </a:p>
      </dsp:txBody>
      <dsp:txXfrm>
        <a:off x="43861" y="3252682"/>
        <a:ext cx="2387844" cy="1381308"/>
      </dsp:txXfrm>
    </dsp:sp>
    <dsp:sp modelId="{AE3B3C69-6A9B-4381-8EC3-1D52FA5D2CED}">
      <dsp:nvSpPr>
        <dsp:cNvPr id="0" name=""/>
        <dsp:cNvSpPr/>
      </dsp:nvSpPr>
      <dsp:spPr>
        <a:xfrm>
          <a:off x="2682479" y="1606668"/>
          <a:ext cx="5051485" cy="14672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Arial"/>
            <a:buNone/>
          </a:pPr>
          <a:r>
            <a:rPr lang="es-MX" sz="2800" kern="1200" dirty="0">
              <a:latin typeface="Times New Roman" pitchFamily="18" charset="0"/>
              <a:cs typeface="Times New Roman" pitchFamily="18" charset="0"/>
            </a:rPr>
            <a:t>Manejo delicado de los productos</a:t>
          </a:r>
          <a:endParaRPr lang="es-ES" sz="2800" kern="1200" dirty="0"/>
        </a:p>
      </dsp:txBody>
      <dsp:txXfrm>
        <a:off x="2725453" y="1649642"/>
        <a:ext cx="4965537" cy="1381308"/>
      </dsp:txXfrm>
    </dsp:sp>
    <dsp:sp modelId="{67B55371-902A-45F9-90EF-A12447E9A55C}">
      <dsp:nvSpPr>
        <dsp:cNvPr id="0" name=""/>
        <dsp:cNvSpPr/>
      </dsp:nvSpPr>
      <dsp:spPr>
        <a:xfrm>
          <a:off x="2682479" y="3209708"/>
          <a:ext cx="2473792" cy="14672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a:buNone/>
          </a:pPr>
          <a:r>
            <a:rPr lang="es-MX" sz="2200" kern="1200" dirty="0">
              <a:latin typeface="Times New Roman" pitchFamily="18" charset="0"/>
              <a:cs typeface="Times New Roman" pitchFamily="18" charset="0"/>
            </a:rPr>
            <a:t>Bajo requisitos de presión neta positiva de succión</a:t>
          </a:r>
          <a:endParaRPr lang="es-ES" sz="2200" kern="1200" dirty="0"/>
        </a:p>
      </dsp:txBody>
      <dsp:txXfrm>
        <a:off x="2725453" y="3252682"/>
        <a:ext cx="2387844" cy="1381308"/>
      </dsp:txXfrm>
    </dsp:sp>
    <dsp:sp modelId="{99264B65-0D5F-49FD-BC6D-F202A88BCACE}">
      <dsp:nvSpPr>
        <dsp:cNvPr id="0" name=""/>
        <dsp:cNvSpPr/>
      </dsp:nvSpPr>
      <dsp:spPr>
        <a:xfrm>
          <a:off x="5260171" y="3209708"/>
          <a:ext cx="2473792" cy="14672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a:buNone/>
          </a:pPr>
          <a:r>
            <a:rPr lang="es-MX" sz="2200" kern="1200" dirty="0">
              <a:latin typeface="Times New Roman" pitchFamily="18" charset="0"/>
              <a:cs typeface="Times New Roman" pitchFamily="18" charset="0"/>
            </a:rPr>
            <a:t>Larga vida útil de los sellos</a:t>
          </a:r>
          <a:endParaRPr lang="es-ES" sz="2200" kern="1200" dirty="0"/>
        </a:p>
      </dsp:txBody>
      <dsp:txXfrm>
        <a:off x="5303145" y="3252682"/>
        <a:ext cx="2387844" cy="13813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17D34-F401-4CA4-8584-354671B35274}">
      <dsp:nvSpPr>
        <dsp:cNvPr id="0" name=""/>
        <dsp:cNvSpPr/>
      </dsp:nvSpPr>
      <dsp:spPr>
        <a:xfrm rot="5400000">
          <a:off x="-1083733" y="1083733"/>
          <a:ext cx="5418667" cy="325120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b="1" i="1" kern="1200" dirty="0"/>
            <a:t>Principales características de las bombas de pistón</a:t>
          </a:r>
          <a:endParaRPr lang="es-ES" sz="3700" kern="1200" dirty="0"/>
        </a:p>
      </dsp:txBody>
      <dsp:txXfrm rot="-5400000">
        <a:off x="1" y="1625599"/>
        <a:ext cx="3251200" cy="2167467"/>
      </dsp:txXfrm>
    </dsp:sp>
    <dsp:sp modelId="{8269B55D-89FC-4707-B637-B7524C306123}">
      <dsp:nvSpPr>
        <dsp:cNvPr id="0" name=""/>
        <dsp:cNvSpPr/>
      </dsp:nvSpPr>
      <dsp:spPr>
        <a:xfrm rot="5400000">
          <a:off x="3793066" y="-541866"/>
          <a:ext cx="3793067" cy="48767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s-ES" sz="2800" kern="1200" dirty="0">
              <a:effectLst/>
            </a:rPr>
            <a:t>Bombeo de productos articulados y productos sensibles.</a:t>
          </a:r>
          <a:endParaRPr lang="es-ES" sz="2800" kern="1200" dirty="0"/>
        </a:p>
        <a:p>
          <a:pPr marL="285750" lvl="1" indent="-285750" algn="l" defTabSz="1244600">
            <a:lnSpc>
              <a:spcPct val="90000"/>
            </a:lnSpc>
            <a:spcBef>
              <a:spcPct val="0"/>
            </a:spcBef>
            <a:spcAft>
              <a:spcPct val="15000"/>
            </a:spcAft>
            <a:buFont typeface="Arial" panose="020B0604020202020204" pitchFamily="34" charset="0"/>
            <a:buChar char="•"/>
          </a:pPr>
          <a:r>
            <a:rPr lang="es-ES" sz="2800" kern="1200" dirty="0">
              <a:effectLst/>
            </a:rPr>
            <a:t>Diseño higiénico.</a:t>
          </a:r>
          <a:endParaRPr lang="es-ES" sz="2800" kern="1200" dirty="0"/>
        </a:p>
        <a:p>
          <a:pPr marL="285750" lvl="1" indent="-285750" algn="l" defTabSz="1244600">
            <a:lnSpc>
              <a:spcPct val="90000"/>
            </a:lnSpc>
            <a:spcBef>
              <a:spcPct val="0"/>
            </a:spcBef>
            <a:spcAft>
              <a:spcPct val="15000"/>
            </a:spcAft>
            <a:buFont typeface="Arial" panose="020B0604020202020204" pitchFamily="34" charset="0"/>
            <a:buChar char="•"/>
          </a:pPr>
          <a:r>
            <a:rPr lang="es-ES" sz="2800" kern="1200" dirty="0">
              <a:effectLst/>
            </a:rPr>
            <a:t>Temperatura de trabajo: 120º C o más según el diseño.</a:t>
          </a:r>
          <a:endParaRPr lang="es-ES" sz="2800" kern="1200" dirty="0"/>
        </a:p>
        <a:p>
          <a:pPr marL="285750" lvl="1" indent="-285750" algn="l" defTabSz="1244600">
            <a:lnSpc>
              <a:spcPct val="90000"/>
            </a:lnSpc>
            <a:spcBef>
              <a:spcPct val="0"/>
            </a:spcBef>
            <a:spcAft>
              <a:spcPct val="15000"/>
            </a:spcAft>
            <a:buFont typeface="Arial" panose="020B0604020202020204" pitchFamily="34" charset="0"/>
            <a:buChar char="•"/>
          </a:pPr>
          <a:r>
            <a:rPr lang="es-ES" sz="2800" kern="1200" dirty="0">
              <a:effectLst/>
            </a:rPr>
            <a:t>Trabajo en vacío.</a:t>
          </a:r>
          <a:endParaRPr lang="es-ES" sz="2800" kern="1200" dirty="0"/>
        </a:p>
      </dsp:txBody>
      <dsp:txXfrm rot="-5400000">
        <a:off x="3251200" y="185162"/>
        <a:ext cx="4691637" cy="3422743"/>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6854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56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46909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83927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1961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7739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08630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41185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82934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23935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4392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45379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7774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88776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6604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9795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12/7/2016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64737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63698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78153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8901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548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50953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5794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2489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5260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55394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1194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61BEF0D-F0BB-DE4B-95CE-6DB70DBA9567}" type="datetimeFigureOut">
              <a:rPr lang="en-US" smtClean="0"/>
              <a:pPr/>
              <a:t>12/7/2016</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9761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12/7/2016</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6548495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12/7/2016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3151042"/>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013569"/>
            <a:ext cx="10515600" cy="5218789"/>
          </a:xfrm>
        </p:spPr>
        <p:txBody>
          <a:bodyPr>
            <a:normAutofit/>
          </a:bodyPr>
          <a:lstStyle/>
          <a:p>
            <a:pPr marL="0" indent="0" algn="ctr">
              <a:buNone/>
            </a:pPr>
            <a:r>
              <a:rPr lang="es-MX" sz="2400" dirty="0"/>
              <a:t> UNIVERSIDAD VERACRUZANA</a:t>
            </a:r>
          </a:p>
          <a:p>
            <a:pPr marL="0" indent="0" algn="ctr">
              <a:buNone/>
            </a:pPr>
            <a:endParaRPr lang="es-MX" sz="2400" dirty="0"/>
          </a:p>
          <a:p>
            <a:pPr marL="0" indent="0" algn="ctr">
              <a:buNone/>
            </a:pPr>
            <a:r>
              <a:rPr lang="es-MX" sz="2400" dirty="0"/>
              <a:t>FACULTAD  DE CIENCIAS QUIMICAS</a:t>
            </a:r>
          </a:p>
          <a:p>
            <a:pPr marL="0" indent="0" algn="ctr">
              <a:buNone/>
            </a:pPr>
            <a:r>
              <a:rPr lang="es-MX" sz="2400" dirty="0"/>
              <a:t>CINETICA QUIMICA Y CATALISIS</a:t>
            </a:r>
          </a:p>
          <a:p>
            <a:pPr marL="0" indent="0" algn="ctr">
              <a:buNone/>
            </a:pPr>
            <a:endParaRPr lang="es-MX" sz="2400" dirty="0"/>
          </a:p>
          <a:p>
            <a:pPr marL="0" indent="0" algn="ctr">
              <a:buNone/>
            </a:pPr>
            <a:r>
              <a:rPr lang="es-MX" sz="2400" dirty="0"/>
              <a:t>SELECCIÓN DE LOS SISTEMAS DE REACCION</a:t>
            </a:r>
          </a:p>
          <a:p>
            <a:pPr marL="0" indent="0" algn="ctr">
              <a:buNone/>
            </a:pPr>
            <a:endParaRPr lang="es-MX" sz="2400" dirty="0"/>
          </a:p>
          <a:p>
            <a:pPr marL="0" indent="0" algn="ctr">
              <a:buNone/>
            </a:pPr>
            <a:r>
              <a:rPr lang="es-MX" sz="2400" dirty="0"/>
              <a:t>INTEGRANTES:</a:t>
            </a:r>
          </a:p>
          <a:p>
            <a:pPr marL="0" indent="0" algn="ctr">
              <a:buNone/>
            </a:pPr>
            <a:r>
              <a:rPr lang="es-MX" sz="2400" dirty="0"/>
              <a:t>CARRASCO PACHECO ROSA MARIA</a:t>
            </a:r>
          </a:p>
          <a:p>
            <a:pPr marL="0" indent="0" algn="ctr">
              <a:buNone/>
            </a:pPr>
            <a:r>
              <a:rPr lang="es-MX" sz="2400" dirty="0"/>
              <a:t>GUTIERREZ VAZQUEZ KRYSTAL</a:t>
            </a:r>
          </a:p>
          <a:p>
            <a:pPr marL="0" indent="0" algn="ctr">
              <a:buNone/>
            </a:pPr>
            <a:r>
              <a:rPr lang="es-MX" sz="2400" dirty="0"/>
              <a:t>MARCOS RAMIREZ TONANTZIN</a:t>
            </a:r>
          </a:p>
        </p:txBody>
      </p:sp>
    </p:spTree>
    <p:extLst>
      <p:ext uri="{BB962C8B-B14F-4D97-AF65-F5344CB8AC3E}">
        <p14:creationId xmlns:p14="http://schemas.microsoft.com/office/powerpoint/2010/main" val="65412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838200" y="631825"/>
            <a:ext cx="10515600" cy="1325563"/>
          </a:xfrm>
        </p:spPr>
        <p:txBody>
          <a:bodyPr>
            <a:normAutofit/>
          </a:bodyPr>
          <a:lstStyle/>
          <a:p>
            <a:r>
              <a:rPr lang="es-MX" dirty="0"/>
              <a:t>Actividad que realiza</a:t>
            </a:r>
            <a:br>
              <a:rPr lang="es-MX" dirty="0"/>
            </a:br>
            <a:endParaRPr lang="es-MX" dirty="0"/>
          </a:p>
        </p:txBody>
      </p:sp>
      <p:sp>
        <p:nvSpPr>
          <p:cNvPr id="3" name="2 Marcador de contenido"/>
          <p:cNvSpPr>
            <a:spLocks noGrp="1"/>
          </p:cNvSpPr>
          <p:nvPr>
            <p:ph idx="1"/>
          </p:nvPr>
        </p:nvSpPr>
        <p:spPr>
          <a:xfrm>
            <a:off x="838200" y="2057400"/>
            <a:ext cx="10515600" cy="3871762"/>
          </a:xfrm>
        </p:spPr>
        <p:txBody>
          <a:bodyPr>
            <a:normAutofit/>
          </a:bodyPr>
          <a:lstStyle/>
          <a:p>
            <a:r>
              <a:rPr lang="es-MX" sz="2400" dirty="0">
                <a:latin typeface="Arial" panose="020B0604020202020204" pitchFamily="34" charset="0"/>
                <a:cs typeface="Arial" panose="020B0604020202020204" pitchFamily="34" charset="0"/>
              </a:rPr>
              <a:t>Está específicamente indicada para bombear fluidos viscosos, con altos contenidos de sólidos, que no necesiten removerse o que formen espumas si se agitan. Como desplaza el líquido, este no sufre movimientos bruscos.</a:t>
            </a:r>
          </a:p>
          <a:p>
            <a:r>
              <a:rPr lang="es-MX" dirty="0"/>
              <a:t>El líquido es transportado por medio de un tornillo helicoidal excéntrico que se mueve dentro de una camisa (estator). El núcleo inserto de la bomba es de fácil recambio. El accionamiento de los tornillos conducidos se realiza hidráulicamente.</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97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383612" y="2225213"/>
            <a:ext cx="7716343" cy="1754326"/>
          </a:xfrm>
          <a:prstGeom prst="rect">
            <a:avLst/>
          </a:prstGeom>
          <a:noFill/>
        </p:spPr>
        <p:txBody>
          <a:bodyPr wrap="non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Bombas de tornillo con </a:t>
            </a:r>
          </a:p>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capacidad de volumen fijo</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074" name="Picture 2" descr="tornillo_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802" y="684693"/>
            <a:ext cx="7833153" cy="32948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p:cNvGraphicFramePr>
            <a:graphicFrameLocks noGrp="1"/>
          </p:cNvGraphicFramePr>
          <p:nvPr>
            <p:extLst>
              <p:ext uri="{D42A27DB-BD31-4B8C-83A1-F6EECF244321}">
                <p14:modId xmlns:p14="http://schemas.microsoft.com/office/powerpoint/2010/main" val="662324838"/>
              </p:ext>
            </p:extLst>
          </p:nvPr>
        </p:nvGraphicFramePr>
        <p:xfrm>
          <a:off x="1438835" y="4269933"/>
          <a:ext cx="10058400" cy="2072640"/>
        </p:xfrm>
        <a:graphic>
          <a:graphicData uri="http://schemas.openxmlformats.org/drawingml/2006/table">
            <a:tbl>
              <a:tblPr/>
              <a:tblGrid>
                <a:gridCol w="5029200">
                  <a:extLst>
                    <a:ext uri="{9D8B030D-6E8A-4147-A177-3AD203B41FA5}">
                      <a16:colId xmlns:a16="http://schemas.microsoft.com/office/drawing/2014/main" val="354418823"/>
                    </a:ext>
                  </a:extLst>
                </a:gridCol>
                <a:gridCol w="5029200">
                  <a:extLst>
                    <a:ext uri="{9D8B030D-6E8A-4147-A177-3AD203B41FA5}">
                      <a16:colId xmlns:a16="http://schemas.microsoft.com/office/drawing/2014/main" val="2312706614"/>
                    </a:ext>
                  </a:extLst>
                </a:gridCol>
              </a:tblGrid>
              <a:tr h="0">
                <a:tc>
                  <a:txBody>
                    <a:bodyPr/>
                    <a:lstStyle/>
                    <a:p>
                      <a:pPr algn="just" fontAlgn="t"/>
                      <a:r>
                        <a:rPr lang="es-MX" dirty="0">
                          <a:effectLst/>
                        </a:rPr>
                        <a:t>1. Conexión para accesorios.</a:t>
                      </a:r>
                    </a:p>
                    <a:p>
                      <a:pPr algn="just" fontAlgn="t"/>
                      <a:r>
                        <a:rPr lang="es-MX" dirty="0">
                          <a:effectLst/>
                        </a:rPr>
                        <a:t>2. Estator.</a:t>
                      </a:r>
                    </a:p>
                    <a:p>
                      <a:pPr algn="just" fontAlgn="t"/>
                      <a:r>
                        <a:rPr lang="es-MX" dirty="0">
                          <a:effectLst/>
                        </a:rPr>
                        <a:t>3. Pernos de construcción sólida.</a:t>
                      </a:r>
                    </a:p>
                    <a:p>
                      <a:pPr algn="just" fontAlgn="t"/>
                      <a:r>
                        <a:rPr lang="es-MX" dirty="0">
                          <a:effectLst/>
                        </a:rPr>
                        <a:t>4. Dos puertos de limpieza.</a:t>
                      </a:r>
                    </a:p>
                    <a:p>
                      <a:pPr algn="just" fontAlgn="t"/>
                      <a:r>
                        <a:rPr lang="es-MX" dirty="0">
                          <a:effectLst/>
                        </a:rPr>
                        <a:t>5. Brida de la carcaza de succión.</a:t>
                      </a:r>
                    </a:p>
                    <a:p>
                      <a:pPr algn="just" fontAlgn="t"/>
                      <a:r>
                        <a:rPr lang="es-MX" dirty="0">
                          <a:effectLst/>
                        </a:rPr>
                        <a:t>6. Eje sólido del impulsor.</a:t>
                      </a:r>
                    </a:p>
                    <a:p>
                      <a:pPr algn="just" fontAlgn="t"/>
                      <a:r>
                        <a:rPr lang="es-MX" dirty="0">
                          <a:effectLst/>
                        </a:rPr>
                        <a:t>7. Rodamientos de bolas.</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just" fontAlgn="t"/>
                      <a:r>
                        <a:rPr lang="es-MX" dirty="0">
                          <a:effectLst/>
                        </a:rPr>
                        <a:t>8. Brida de descarga.</a:t>
                      </a:r>
                    </a:p>
                    <a:p>
                      <a:pPr algn="just" fontAlgn="t"/>
                      <a:r>
                        <a:rPr lang="es-MX" dirty="0">
                          <a:effectLst/>
                        </a:rPr>
                        <a:t>9. Rotor.</a:t>
                      </a:r>
                    </a:p>
                    <a:p>
                      <a:pPr algn="just" fontAlgn="t"/>
                      <a:r>
                        <a:rPr lang="es-MX" dirty="0">
                          <a:effectLst/>
                        </a:rPr>
                        <a:t>10. Carcaza de succión.</a:t>
                      </a:r>
                    </a:p>
                    <a:p>
                      <a:pPr algn="just" fontAlgn="t"/>
                      <a:r>
                        <a:rPr lang="es-MX" dirty="0">
                          <a:effectLst/>
                        </a:rPr>
                        <a:t>11. Tapones de desagüe.</a:t>
                      </a:r>
                    </a:p>
                    <a:p>
                      <a:pPr algn="just" fontAlgn="t"/>
                      <a:r>
                        <a:rPr lang="es-MX" dirty="0">
                          <a:effectLst/>
                        </a:rPr>
                        <a:t>12. Barra de conexión.</a:t>
                      </a:r>
                    </a:p>
                    <a:p>
                      <a:pPr algn="just" fontAlgn="t"/>
                      <a:r>
                        <a:rPr lang="es-MX" dirty="0">
                          <a:effectLst/>
                        </a:rPr>
                        <a:t>13. Eje impulsor.</a:t>
                      </a:r>
                    </a:p>
                    <a:p>
                      <a:pPr algn="just" fontAlgn="t"/>
                      <a:r>
                        <a:rPr lang="es-MX" dirty="0">
                          <a:effectLst/>
                        </a:rPr>
                        <a:t>14. Sello del eje.</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79788065"/>
                  </a:ext>
                </a:extLst>
              </a:tr>
            </a:tbl>
          </a:graphicData>
        </a:graphic>
      </p:graphicFrame>
    </p:spTree>
    <p:extLst>
      <p:ext uri="{BB962C8B-B14F-4D97-AF65-F5344CB8AC3E}">
        <p14:creationId xmlns:p14="http://schemas.microsoft.com/office/powerpoint/2010/main" val="105271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Bombas de tornillo con capacidad variable</a:t>
            </a:r>
          </a:p>
        </p:txBody>
      </p:sp>
      <p:sp>
        <p:nvSpPr>
          <p:cNvPr id="10" name="Marcador de texto 9"/>
          <p:cNvSpPr>
            <a:spLocks noGrp="1"/>
          </p:cNvSpPr>
          <p:nvPr>
            <p:ph type="body" sz="half" idx="2"/>
          </p:nvPr>
        </p:nvSpPr>
        <p:spPr/>
        <p:txBody>
          <a:bodyPr/>
          <a:lstStyle/>
          <a:p>
            <a:pPr marL="285750" indent="-285750">
              <a:buFont typeface="Arial" panose="020B0604020202020204" pitchFamily="34" charset="0"/>
              <a:buChar char="•"/>
            </a:pPr>
            <a:r>
              <a:rPr lang="es-MX" dirty="0"/>
              <a:t>Un pistón regulador de la capacidad (1) con movimiento horizontal acciona a la válvula deslizante (2). Esta modifica el tamaño del orificio de escape (3), regulando así la capacidad de volumen de transporte.</a:t>
            </a:r>
            <a:br>
              <a:rPr lang="es-MX" dirty="0"/>
            </a:br>
            <a:br>
              <a:rPr lang="es-MX" dirty="0"/>
            </a:br>
            <a:endParaRPr lang="es-MX" dirty="0"/>
          </a:p>
          <a:p>
            <a:pPr marL="285750" indent="-285750">
              <a:buFont typeface="Arial" panose="020B0604020202020204" pitchFamily="34" charset="0"/>
              <a:buChar char="•"/>
            </a:pPr>
            <a:r>
              <a:rPr lang="es-MX" dirty="0"/>
              <a:t>1. Pistón regulador de la capacidad.</a:t>
            </a:r>
            <a:br>
              <a:rPr lang="es-MX" dirty="0"/>
            </a:br>
            <a:r>
              <a:rPr lang="es-MX" dirty="0"/>
              <a:t>2. Válvula deslizante.</a:t>
            </a:r>
            <a:br>
              <a:rPr lang="es-MX" dirty="0"/>
            </a:br>
            <a:r>
              <a:rPr lang="es-MX" dirty="0"/>
              <a:t>3. Orificio de escape.</a:t>
            </a:r>
            <a:br>
              <a:rPr lang="es-MX" dirty="0"/>
            </a:br>
            <a:r>
              <a:rPr lang="es-MX" dirty="0"/>
              <a:t>4. Salida de la bomba de tornillo.</a:t>
            </a:r>
            <a:br>
              <a:rPr lang="es-MX" dirty="0"/>
            </a:br>
            <a:r>
              <a:rPr lang="es-MX" dirty="0"/>
              <a:t>5. Tornillo.</a:t>
            </a:r>
            <a:br>
              <a:rPr lang="es-MX" dirty="0"/>
            </a:br>
            <a:r>
              <a:rPr lang="es-MX" dirty="0"/>
              <a:t>6. Entrada a la bomba de tornillo.</a:t>
            </a:r>
          </a:p>
        </p:txBody>
      </p:sp>
      <p:pic>
        <p:nvPicPr>
          <p:cNvPr id="4104" name="Picture 8" descr="tornillo_05.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5356" y="1210236"/>
            <a:ext cx="5883087" cy="404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17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Bombas de doble tornillo</a:t>
            </a:r>
            <a:br>
              <a:rPr lang="es-MX" b="1" dirty="0"/>
            </a:br>
            <a:endParaRPr lang="es-MX" dirty="0"/>
          </a:p>
        </p:txBody>
      </p:sp>
      <p:pic>
        <p:nvPicPr>
          <p:cNvPr id="7" name="Imagen 6"/>
          <p:cNvPicPr>
            <a:picLocks noChangeAspect="1"/>
          </p:cNvPicPr>
          <p:nvPr/>
        </p:nvPicPr>
        <p:blipFill>
          <a:blip r:embed="rId2"/>
          <a:stretch>
            <a:fillRect/>
          </a:stretch>
        </p:blipFill>
        <p:spPr>
          <a:xfrm>
            <a:off x="4772025" y="1257300"/>
            <a:ext cx="7149353" cy="4177683"/>
          </a:xfrm>
          <a:prstGeom prst="rect">
            <a:avLst/>
          </a:prstGeom>
        </p:spPr>
      </p:pic>
      <p:sp>
        <p:nvSpPr>
          <p:cNvPr id="4" name="Marcador de texto 3"/>
          <p:cNvSpPr>
            <a:spLocks noGrp="1"/>
          </p:cNvSpPr>
          <p:nvPr>
            <p:ph type="body" sz="half" idx="2"/>
          </p:nvPr>
        </p:nvSpPr>
        <p:spPr/>
        <p:txBody>
          <a:bodyPr/>
          <a:lstStyle/>
          <a:p>
            <a:pPr marL="285750" indent="-285750">
              <a:buFont typeface="Arial" panose="020B0604020202020204" pitchFamily="34" charset="0"/>
              <a:buChar char="•"/>
            </a:pPr>
            <a:r>
              <a:rPr lang="es-MX" dirty="0"/>
              <a:t>El perfil de los tornillos es tal que el conducido se descarga completamente, accionado por el conductor que es el que realiza el trabajo de desplazamiento, actuando éste, al mismo tiempo, como rotor y como </a:t>
            </a:r>
            <a:r>
              <a:rPr lang="es-MX" dirty="0" err="1"/>
              <a:t>desplazador</a:t>
            </a:r>
            <a:r>
              <a:rPr lang="es-MX" dirty="0"/>
              <a:t>. </a:t>
            </a:r>
          </a:p>
          <a:p>
            <a:pPr marL="285750" indent="-285750">
              <a:buFont typeface="Arial" panose="020B0604020202020204" pitchFamily="34" charset="0"/>
              <a:buChar char="•"/>
            </a:pPr>
            <a:r>
              <a:rPr lang="es-MX" dirty="0"/>
              <a:t>El tornillo conducido desempeña la misión de separar las cavidades de admisión e impulsión, pero sin desalojar al líquido.</a:t>
            </a:r>
          </a:p>
        </p:txBody>
      </p:sp>
    </p:spTree>
    <p:extLst>
      <p:ext uri="{BB962C8B-B14F-4D97-AF65-F5344CB8AC3E}">
        <p14:creationId xmlns:p14="http://schemas.microsoft.com/office/powerpoint/2010/main" val="41994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4" name="Freeform: Shap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8200" y="5529884"/>
            <a:ext cx="7719381" cy="1096331"/>
          </a:xfrm>
        </p:spPr>
        <p:txBody>
          <a:bodyPr vert="horz" lIns="91440" tIns="45720" rIns="91440" bIns="45720" rtlCol="0" anchor="ctr">
            <a:normAutofit/>
          </a:bodyPr>
          <a:lstStyle/>
          <a:p>
            <a:r>
              <a:rPr lang="en-US" sz="4400" b="1">
                <a:ln w="12700">
                  <a:solidFill>
                    <a:schemeClr val="tx2">
                      <a:lumMod val="75000"/>
                    </a:schemeClr>
                  </a:solidFill>
                  <a:prstDash val="solid"/>
                </a:ln>
                <a:effectLst>
                  <a:outerShdw dist="38100" dir="2640000" algn="bl" rotWithShape="0">
                    <a:schemeClr val="tx2">
                      <a:lumMod val="75000"/>
                    </a:schemeClr>
                  </a:outerShdw>
                </a:effectLst>
              </a:rPr>
              <a:t>Bombas de triple tornillo</a:t>
            </a:r>
          </a:p>
        </p:txBody>
      </p:sp>
      <p:graphicFrame>
        <p:nvGraphicFramePr>
          <p:cNvPr id="7" name="Diagrama 6"/>
          <p:cNvGraphicFramePr/>
          <p:nvPr>
            <p:extLst>
              <p:ext uri="{D42A27DB-BD31-4B8C-83A1-F6EECF244321}">
                <p14:modId xmlns:p14="http://schemas.microsoft.com/office/powerpoint/2010/main" val="3172839993"/>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41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PRINCIPIO DE OPERACIÓN</a:t>
            </a:r>
            <a:br>
              <a:rPr lang="es-MX" dirty="0"/>
            </a:br>
            <a:endParaRPr lang="es-MX"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041617548"/>
              </p:ext>
            </p:extLst>
          </p:nvPr>
        </p:nvGraphicFramePr>
        <p:xfrm>
          <a:off x="1013012" y="239040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838200" y="1264024"/>
            <a:ext cx="10515600" cy="1477328"/>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El líquido bombeado entre los filetes de rosca helicoidales del rotor motriz y los rotores locos proporciona una película protectora para prevenir el contacto metal con metal. Mientras que los rotores dan vuelta, estos espacios se mueven axialmente, proporcionando un flujo continuo. El funcionamiento eficaz se basa en los factores siguientes:</a:t>
            </a:r>
          </a:p>
          <a:p>
            <a:endParaRPr lang="es-MX" dirty="0"/>
          </a:p>
        </p:txBody>
      </p:sp>
    </p:spTree>
    <p:extLst>
      <p:ext uri="{BB962C8B-B14F-4D97-AF65-F5344CB8AC3E}">
        <p14:creationId xmlns:p14="http://schemas.microsoft.com/office/powerpoint/2010/main" val="66338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Imagen"/>
          <p:cNvPicPr>
            <a:picLocks noChangeAspect="1"/>
          </p:cNvPicPr>
          <p:nvPr/>
        </p:nvPicPr>
        <p:blipFill rotWithShape="1">
          <a:blip r:embed="rId2">
            <a:extLst>
              <a:ext uri="{28A0092B-C50C-407E-A947-70E740481C1C}">
                <a14:useLocalDpi xmlns:a14="http://schemas.microsoft.com/office/drawing/2010/main" val="0"/>
              </a:ext>
            </a:extLst>
          </a:blip>
          <a:srcRect t="211" r="-1" b="-1"/>
          <a:stretch/>
        </p:blipFill>
        <p:spPr>
          <a:xfrm>
            <a:off x="20" y="10"/>
            <a:ext cx="7534636" cy="6857990"/>
          </a:xfrm>
          <a:prstGeom prst="rect">
            <a:avLst/>
          </a:prstGeom>
        </p:spPr>
      </p:pic>
      <p:sp>
        <p:nvSpPr>
          <p:cNvPr id="10"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accent1"/>
            </a:solidFill>
          </a:ln>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accent1"/>
            </a:solidFill>
          </a:ln>
          <a:extLst/>
        </p:spPr>
        <p:txBody>
          <a:bodyPr vert="horz" wrap="square" lIns="91440" tIns="45720" rIns="91440" bIns="45720" numCol="1" anchor="t" anchorCtr="0" compatLnSpc="1">
            <a:prstTxWarp prst="textNoShape">
              <a:avLst/>
            </a:prstTxWarp>
          </a:bodyPr>
          <a:lstStyle/>
          <a:p>
            <a:endParaRPr lang="en-US"/>
          </a:p>
        </p:txBody>
      </p:sp>
      <p:sp>
        <p:nvSpPr>
          <p:cNvPr id="4" name="3 Título"/>
          <p:cNvSpPr>
            <a:spLocks noGrp="1"/>
          </p:cNvSpPr>
          <p:nvPr>
            <p:ph type="ctrTitle"/>
          </p:nvPr>
        </p:nvSpPr>
        <p:spPr>
          <a:xfrm>
            <a:off x="8129015" y="2426634"/>
            <a:ext cx="3687684" cy="1893576"/>
          </a:xfrm>
        </p:spPr>
        <p:txBody>
          <a:bodyPr>
            <a:normAutofit fontScale="90000"/>
          </a:bodyPr>
          <a:lstStyle/>
          <a:p>
            <a:pPr algn="l"/>
            <a:r>
              <a:rPr lang="es-MX" sz="7200" dirty="0"/>
              <a:t>Bombas </a:t>
            </a:r>
            <a:r>
              <a:rPr lang="es-MX" sz="7200" dirty="0" err="1"/>
              <a:t>fristam</a:t>
            </a:r>
            <a:endParaRPr lang="es-MX" sz="7200" dirty="0"/>
          </a:p>
        </p:txBody>
      </p:sp>
      <p:sp>
        <p:nvSpPr>
          <p:cNvPr id="3" name="2 Subtítulo"/>
          <p:cNvSpPr>
            <a:spLocks noGrp="1"/>
          </p:cNvSpPr>
          <p:nvPr>
            <p:ph type="subTitle" idx="1"/>
          </p:nvPr>
        </p:nvSpPr>
        <p:spPr>
          <a:xfrm>
            <a:off x="8129015" y="4573747"/>
            <a:ext cx="3433071" cy="1293653"/>
          </a:xfrm>
        </p:spPr>
        <p:txBody>
          <a:bodyPr>
            <a:noAutofit/>
          </a:bodyPr>
          <a:lstStyle/>
          <a:p>
            <a:pPr algn="l">
              <a:lnSpc>
                <a:spcPct val="70000"/>
              </a:lnSpc>
            </a:pPr>
            <a:r>
              <a:rPr lang="es-MX" sz="1600" dirty="0">
                <a:latin typeface="Times New Roman" pitchFamily="18" charset="0"/>
                <a:cs typeface="Times New Roman" pitchFamily="18" charset="0"/>
              </a:rPr>
              <a:t>Esta versátil bomba de trabajo pesado es la piedra angular de la línea de productos </a:t>
            </a:r>
            <a:r>
              <a:rPr lang="es-MX" sz="1600" dirty="0" err="1">
                <a:latin typeface="Times New Roman" pitchFamily="18" charset="0"/>
                <a:cs typeface="Times New Roman" pitchFamily="18" charset="0"/>
              </a:rPr>
              <a:t>Fristam</a:t>
            </a:r>
            <a:r>
              <a:rPr lang="es-MX" sz="1600" dirty="0">
                <a:latin typeface="Times New Roman" pitchFamily="18" charset="0"/>
                <a:cs typeface="Times New Roman" pitchFamily="18" charset="0"/>
              </a:rPr>
              <a:t>. Para la extracción de vacío en evaporadores, productos viscosos, calientes o abrasivos, y muchas aplicaciones más, la serie FP de </a:t>
            </a:r>
            <a:r>
              <a:rPr lang="es-MX" sz="1600" dirty="0" err="1">
                <a:latin typeface="Times New Roman" pitchFamily="18" charset="0"/>
                <a:cs typeface="Times New Roman" pitchFamily="18" charset="0"/>
              </a:rPr>
              <a:t>Fristam</a:t>
            </a:r>
            <a:r>
              <a:rPr lang="es-MX" sz="1600" dirty="0">
                <a:latin typeface="Times New Roman" pitchFamily="18" charset="0"/>
                <a:cs typeface="Times New Roman" pitchFamily="18" charset="0"/>
              </a:rPr>
              <a:t> es la base de referencia para la industria de procesamiento sanitario. </a:t>
            </a:r>
          </a:p>
        </p:txBody>
      </p:sp>
    </p:spTree>
    <p:extLst>
      <p:ext uri="{BB962C8B-B14F-4D97-AF65-F5344CB8AC3E}">
        <p14:creationId xmlns:p14="http://schemas.microsoft.com/office/powerpoint/2010/main" val="394579625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1 Título"/>
          <p:cNvSpPr>
            <a:spLocks noGrp="1"/>
          </p:cNvSpPr>
          <p:nvPr>
            <p:ph type="title"/>
          </p:nvPr>
        </p:nvSpPr>
        <p:spPr>
          <a:xfrm>
            <a:off x="833002" y="365125"/>
            <a:ext cx="10520702" cy="1325563"/>
          </a:xfrm>
        </p:spPr>
        <p:txBody>
          <a:bodyPr>
            <a:normAutofit/>
          </a:bodyPr>
          <a:lstStyle/>
          <a:p>
            <a:r>
              <a:rPr lang="es-MX" dirty="0"/>
              <a:t>Aplicaciones </a:t>
            </a:r>
          </a:p>
        </p:txBody>
      </p:sp>
      <p:sp>
        <p:nvSpPr>
          <p:cNvPr id="3" name="2 Marcador de contenido"/>
          <p:cNvSpPr>
            <a:spLocks noGrp="1"/>
          </p:cNvSpPr>
          <p:nvPr>
            <p:ph idx="1"/>
          </p:nvPr>
        </p:nvSpPr>
        <p:spPr>
          <a:xfrm>
            <a:off x="838201" y="2022601"/>
            <a:ext cx="10515598" cy="4154361"/>
          </a:xfrm>
        </p:spPr>
        <p:txBody>
          <a:bodyPr>
            <a:normAutofit/>
          </a:bodyPr>
          <a:lstStyle/>
          <a:p>
            <a:pPr marL="0" indent="0">
              <a:buNone/>
            </a:pPr>
            <a:r>
              <a:rPr lang="es-MX" sz="2000" dirty="0">
                <a:latin typeface="Times New Roman" pitchFamily="18" charset="0"/>
                <a:cs typeface="Times New Roman" pitchFamily="18" charset="0"/>
              </a:rPr>
              <a:t>Es una bomba altamente eficiente para el manejo de líneas de producto, recibo y carga, bombeo a llenadoras, separadores, homogeneizadores, intercambiadores de calor, evaporadores y una gran variedad de equipos. </a:t>
            </a:r>
            <a:br>
              <a:rPr lang="es-MX" sz="2000" dirty="0">
                <a:latin typeface="Times New Roman" pitchFamily="18" charset="0"/>
                <a:cs typeface="Times New Roman" pitchFamily="18" charset="0"/>
              </a:rPr>
            </a:br>
            <a:br>
              <a:rPr lang="es-MX" sz="2000" dirty="0">
                <a:latin typeface="Times New Roman" pitchFamily="18" charset="0"/>
                <a:cs typeface="Times New Roman" pitchFamily="18" charset="0"/>
              </a:rPr>
            </a:br>
            <a:r>
              <a:rPr lang="es-MX" sz="2000" dirty="0">
                <a:latin typeface="Times New Roman" pitchFamily="18" charset="0"/>
                <a:cs typeface="Times New Roman" pitchFamily="18" charset="0"/>
              </a:rPr>
              <a:t>Maneja líquidos con viscosidades de hasta 1200cps, desde productos ligeros como agua purificada o jugos hasta líquidos un poco más pesados como pulpa de frutas o jarabes. </a:t>
            </a:r>
            <a:br>
              <a:rPr lang="es-MX" sz="2000" dirty="0">
                <a:latin typeface="Times New Roman" pitchFamily="18" charset="0"/>
                <a:cs typeface="Times New Roman" pitchFamily="18" charset="0"/>
              </a:rPr>
            </a:br>
            <a:endParaRPr lang="es-MX" sz="2000" dirty="0">
              <a:latin typeface="Times New Roman" pitchFamily="18" charset="0"/>
              <a:cs typeface="Times New Roman" pitchFamily="18" charset="0"/>
            </a:endParaRPr>
          </a:p>
        </p:txBody>
      </p:sp>
    </p:spTree>
    <p:extLst>
      <p:ext uri="{BB962C8B-B14F-4D97-AF65-F5344CB8AC3E}">
        <p14:creationId xmlns:p14="http://schemas.microsoft.com/office/powerpoint/2010/main" val="135601216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Ventajas </a:t>
            </a:r>
          </a:p>
        </p:txBody>
      </p:sp>
      <p:graphicFrame>
        <p:nvGraphicFramePr>
          <p:cNvPr id="3" name="Diagrama 2"/>
          <p:cNvGraphicFramePr/>
          <p:nvPr>
            <p:extLst>
              <p:ext uri="{D42A27DB-BD31-4B8C-83A1-F6EECF244321}">
                <p14:modId xmlns:p14="http://schemas.microsoft.com/office/powerpoint/2010/main" val="2487410560"/>
              </p:ext>
            </p:extLst>
          </p:nvPr>
        </p:nvGraphicFramePr>
        <p:xfrm>
          <a:off x="2032000" y="1457739"/>
          <a:ext cx="7734852" cy="468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20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1 Título"/>
          <p:cNvSpPr>
            <a:spLocks noGrp="1"/>
          </p:cNvSpPr>
          <p:nvPr>
            <p:ph type="title"/>
          </p:nvPr>
        </p:nvSpPr>
        <p:spPr>
          <a:xfrm>
            <a:off x="833002" y="365125"/>
            <a:ext cx="10520702" cy="1325563"/>
          </a:xfrm>
        </p:spPr>
        <p:txBody>
          <a:bodyPr>
            <a:normAutofit/>
          </a:bodyPr>
          <a:lstStyle/>
          <a:p>
            <a:r>
              <a:rPr lang="es-MX" dirty="0"/>
              <a:t>Caracteristicas </a:t>
            </a:r>
          </a:p>
        </p:txBody>
      </p:sp>
      <p:sp>
        <p:nvSpPr>
          <p:cNvPr id="3" name="2 Marcador de contenido"/>
          <p:cNvSpPr>
            <a:spLocks noGrp="1"/>
          </p:cNvSpPr>
          <p:nvPr>
            <p:ph idx="1"/>
          </p:nvPr>
        </p:nvSpPr>
        <p:spPr>
          <a:xfrm>
            <a:off x="838201" y="2022601"/>
            <a:ext cx="10515598" cy="4154361"/>
          </a:xfrm>
        </p:spPr>
        <p:txBody>
          <a:bodyPr>
            <a:normAutofit/>
          </a:bodyPr>
          <a:lstStyle/>
          <a:p>
            <a:pPr fontAlgn="base">
              <a:lnSpc>
                <a:spcPct val="80000"/>
              </a:lnSpc>
            </a:pPr>
            <a:r>
              <a:rPr lang="es-MX" sz="1900" dirty="0">
                <a:latin typeface="Times New Roman" pitchFamily="18" charset="0"/>
                <a:cs typeface="Times New Roman" pitchFamily="18" charset="0"/>
              </a:rPr>
              <a:t>Alta resistencia</a:t>
            </a:r>
            <a:br>
              <a:rPr lang="es-MX" sz="1900" dirty="0">
                <a:latin typeface="Times New Roman" pitchFamily="18" charset="0"/>
                <a:cs typeface="Times New Roman" pitchFamily="18" charset="0"/>
              </a:rPr>
            </a:br>
            <a:r>
              <a:rPr lang="es-MX" sz="1900" dirty="0">
                <a:latin typeface="Times New Roman" pitchFamily="18" charset="0"/>
                <a:cs typeface="Times New Roman" pitchFamily="18" charset="0"/>
              </a:rPr>
              <a:t>La estructura, la tapa y el impulsor de la bomba FPR están hechos con acero inoxidable 316L fundido y forjado, a fin de obtener mayor masa. Gracias a su sólida construcción, la bomba FPR es más resistente al impacto hidráulico y a la cavitación que pueden arruinar una bomba.</a:t>
            </a:r>
          </a:p>
          <a:p>
            <a:pPr fontAlgn="base">
              <a:lnSpc>
                <a:spcPct val="80000"/>
              </a:lnSpc>
            </a:pPr>
            <a:r>
              <a:rPr lang="es-MX" sz="1900" dirty="0">
                <a:latin typeface="Times New Roman" pitchFamily="18" charset="0"/>
                <a:cs typeface="Times New Roman" pitchFamily="18" charset="0"/>
              </a:rPr>
              <a:t>Sello interno</a:t>
            </a:r>
            <a:br>
              <a:rPr lang="es-MX" sz="1900" dirty="0">
                <a:latin typeface="Times New Roman" pitchFamily="18" charset="0"/>
                <a:cs typeface="Times New Roman" pitchFamily="18" charset="0"/>
              </a:rPr>
            </a:br>
            <a:r>
              <a:rPr lang="es-MX" sz="1900" dirty="0">
                <a:latin typeface="Times New Roman" pitchFamily="18" charset="0"/>
                <a:cs typeface="Times New Roman" pitchFamily="18" charset="0"/>
              </a:rPr>
              <a:t>El exclusivo sello interno, utiliza el enfriamiento y la lubricación del producto para brindar una mayor vida útil del sello.</a:t>
            </a:r>
          </a:p>
          <a:p>
            <a:pPr fontAlgn="base">
              <a:lnSpc>
                <a:spcPct val="80000"/>
              </a:lnSpc>
            </a:pPr>
            <a:r>
              <a:rPr lang="es-MX" sz="1900" dirty="0">
                <a:latin typeface="Times New Roman" pitchFamily="18" charset="0"/>
                <a:cs typeface="Times New Roman" pitchFamily="18" charset="0"/>
              </a:rPr>
              <a:t>Espacios internos cerrados</a:t>
            </a:r>
            <a:br>
              <a:rPr lang="es-MX" sz="1900" dirty="0">
                <a:latin typeface="Times New Roman" pitchFamily="18" charset="0"/>
                <a:cs typeface="Times New Roman" pitchFamily="18" charset="0"/>
              </a:rPr>
            </a:br>
            <a:r>
              <a:rPr lang="es-MX" sz="1900" dirty="0">
                <a:latin typeface="Times New Roman" pitchFamily="18" charset="0"/>
                <a:cs typeface="Times New Roman" pitchFamily="18" charset="0"/>
              </a:rPr>
              <a:t>Los espacio internos de la bomba son muy pequeños, de hasta tan sólo 0.5 mm, por lo cual las bombas tienen alta eficiencia y manejan el producto con delicadeza.</a:t>
            </a:r>
          </a:p>
          <a:p>
            <a:pPr fontAlgn="base">
              <a:lnSpc>
                <a:spcPct val="80000"/>
              </a:lnSpc>
            </a:pPr>
            <a:r>
              <a:rPr lang="es-MX" sz="1900" dirty="0">
                <a:latin typeface="Times New Roman" pitchFamily="18" charset="0"/>
                <a:cs typeface="Times New Roman" pitchFamily="18" charset="0"/>
              </a:rPr>
              <a:t>Impulsor optimizado</a:t>
            </a:r>
            <a:br>
              <a:rPr lang="es-MX" sz="1900" dirty="0">
                <a:latin typeface="Times New Roman" pitchFamily="18" charset="0"/>
                <a:cs typeface="Times New Roman" pitchFamily="18" charset="0"/>
              </a:rPr>
            </a:br>
            <a:r>
              <a:rPr lang="es-MX" sz="1900" dirty="0">
                <a:latin typeface="Times New Roman" pitchFamily="18" charset="0"/>
                <a:cs typeface="Times New Roman" pitchFamily="18" charset="0"/>
              </a:rPr>
              <a:t>El diseño de “ángulo de aspa optimizado” de los impulsores FPR logra la máxima eficiencia y permite bajos requisitos de presión neta positiva de succión.</a:t>
            </a:r>
          </a:p>
          <a:p>
            <a:pPr fontAlgn="base">
              <a:lnSpc>
                <a:spcPct val="80000"/>
              </a:lnSpc>
            </a:pPr>
            <a:r>
              <a:rPr lang="es-MX" sz="1900" dirty="0">
                <a:latin typeface="Times New Roman" pitchFamily="18" charset="0"/>
                <a:cs typeface="Times New Roman" pitchFamily="18" charset="0"/>
              </a:rPr>
              <a:t>La bomba FPR funciona de manera uniforme y silenciosa.</a:t>
            </a:r>
          </a:p>
          <a:p>
            <a:pPr>
              <a:lnSpc>
                <a:spcPct val="80000"/>
              </a:lnSpc>
            </a:pPr>
            <a:endParaRPr lang="es-MX" sz="1900" dirty="0"/>
          </a:p>
        </p:txBody>
      </p:sp>
    </p:spTree>
    <p:extLst>
      <p:ext uri="{BB962C8B-B14F-4D97-AF65-F5344CB8AC3E}">
        <p14:creationId xmlns:p14="http://schemas.microsoft.com/office/powerpoint/2010/main" val="14232322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8518" y="1690688"/>
            <a:ext cx="7243482" cy="5167312"/>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7399176" cy="516636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stretch>
            <a:fillRect/>
          </a:stretch>
        </p:blipFill>
        <p:spPr bwMode="auto">
          <a:xfrm>
            <a:off x="7563721" y="2026782"/>
            <a:ext cx="4296585" cy="4136264"/>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365125"/>
            <a:ext cx="10515600" cy="1325563"/>
          </a:xfrm>
        </p:spPr>
        <p:txBody>
          <a:bodyPr>
            <a:normAutofit/>
          </a:bodyPr>
          <a:lstStyle/>
          <a:p>
            <a:r>
              <a:rPr lang="es-MX" dirty="0"/>
              <a:t>Sistema de reacción </a:t>
            </a:r>
            <a:endParaRPr lang="es-ES" dirty="0"/>
          </a:p>
        </p:txBody>
      </p:sp>
      <p:sp>
        <p:nvSpPr>
          <p:cNvPr id="8" name="Content Placeholder 7"/>
          <p:cNvSpPr>
            <a:spLocks noGrp="1"/>
          </p:cNvSpPr>
          <p:nvPr>
            <p:ph idx="1"/>
          </p:nvPr>
        </p:nvSpPr>
        <p:spPr>
          <a:xfrm>
            <a:off x="838200" y="2012865"/>
            <a:ext cx="4317322" cy="4164098"/>
          </a:xfrm>
        </p:spPr>
        <p:txBody>
          <a:bodyPr anchor="ctr">
            <a:normAutofit/>
          </a:bodyPr>
          <a:lstStyle/>
          <a:p>
            <a:pPr marL="0" indent="0">
              <a:lnSpc>
                <a:spcPct val="80000"/>
              </a:lnSpc>
              <a:buClr>
                <a:srgbClr val="213653"/>
              </a:buClr>
              <a:buNone/>
            </a:pPr>
            <a:r>
              <a:rPr lang="es-ES" sz="2000" b="1" dirty="0">
                <a:solidFill>
                  <a:schemeClr val="bg1"/>
                </a:solidFill>
              </a:rPr>
              <a:t>	 </a:t>
            </a:r>
            <a:r>
              <a:rPr lang="es-MX" sz="2000" dirty="0">
                <a:solidFill>
                  <a:schemeClr val="bg1"/>
                </a:solidFill>
              </a:rPr>
              <a:t>El sistema de reacción está conformado por un reactor en el que se modifican las concentraciones de los compuestos mediante reacciones químicas que ocurren dentro del mismo.</a:t>
            </a:r>
            <a:endParaRPr lang="es-MX" sz="2000" dirty="0">
              <a:solidFill>
                <a:schemeClr val="bg1"/>
              </a:solidFill>
            </a:endParaRPr>
          </a:p>
          <a:p>
            <a:pPr>
              <a:lnSpc>
                <a:spcPct val="80000"/>
              </a:lnSpc>
              <a:buClr>
                <a:srgbClr val="213653"/>
              </a:buClr>
            </a:pPr>
            <a:r>
              <a:rPr lang="es-ES" sz="2000" b="1" dirty="0">
                <a:solidFill>
                  <a:schemeClr val="bg1"/>
                </a:solidFill>
              </a:rPr>
              <a:t>	</a:t>
            </a:r>
            <a:r>
              <a:rPr lang="es-MX" sz="2000" dirty="0">
                <a:solidFill>
                  <a:schemeClr val="bg1"/>
                </a:solidFill>
              </a:rPr>
              <a:t>Las variables del sistema determinan los valores de concentración de reactantes y productos, la definición de ellas, determina la sección del sistema de reacción. Por ello en necesario identificar los efectos de cada una de modo que se obtengan criterios que permitan definir un diseño integrado.</a:t>
            </a:r>
            <a:endParaRPr lang="es-MX" sz="2000" dirty="0">
              <a:solidFill>
                <a:schemeClr val="bg1"/>
              </a:solidFill>
            </a:endParaRPr>
          </a:p>
          <a:p>
            <a:pPr>
              <a:lnSpc>
                <a:spcPct val="80000"/>
              </a:lnSpc>
              <a:buClr>
                <a:srgbClr val="213653"/>
              </a:buClr>
            </a:pPr>
            <a:endParaRPr lang="en-US" sz="2000" dirty="0">
              <a:solidFill>
                <a:schemeClr val="bg1"/>
              </a:solidFill>
            </a:endParaRPr>
          </a:p>
        </p:txBody>
      </p:sp>
    </p:spTree>
    <p:extLst>
      <p:ext uri="{BB962C8B-B14F-4D97-AF65-F5344CB8AC3E}">
        <p14:creationId xmlns:p14="http://schemas.microsoft.com/office/powerpoint/2010/main" val="1379923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8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28" name="Picture 4" descr="Resultado de imagen para bomba de piston"/>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78" b="89778" l="3556" r="95111"/>
                    </a14:imgEffect>
                  </a14:imgLayer>
                </a14:imgProps>
              </a:ext>
              <a:ext uri="{28A0092B-C50C-407E-A947-70E740481C1C}">
                <a14:useLocalDpi xmlns:a14="http://schemas.microsoft.com/office/drawing/2010/main" val="0"/>
              </a:ext>
            </a:extLst>
          </a:blip>
          <a:srcRect/>
          <a:stretch/>
        </p:blipFill>
        <p:spPr bwMode="auto">
          <a:xfrm>
            <a:off x="6096000" y="699753"/>
            <a:ext cx="5459470" cy="54594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634276" y="803705"/>
            <a:ext cx="4208656" cy="3034857"/>
          </a:xfrm>
        </p:spPr>
        <p:txBody>
          <a:bodyPr anchor="b">
            <a:normAutofit/>
          </a:bodyPr>
          <a:lstStyle/>
          <a:p>
            <a:pPr algn="r"/>
            <a:r>
              <a:rPr lang="es-ES" sz="5400">
                <a:solidFill>
                  <a:srgbClr val="FFFFFF"/>
                </a:solidFill>
              </a:rPr>
              <a:t>BOMBA DE PISTON </a:t>
            </a:r>
          </a:p>
        </p:txBody>
      </p:sp>
      <p:sp>
        <p:nvSpPr>
          <p:cNvPr id="3" name="Subtítulo 2"/>
          <p:cNvSpPr>
            <a:spLocks noGrp="1"/>
          </p:cNvSpPr>
          <p:nvPr>
            <p:ph type="subTitle" idx="1"/>
          </p:nvPr>
        </p:nvSpPr>
        <p:spPr>
          <a:xfrm>
            <a:off x="638921" y="4013165"/>
            <a:ext cx="4204012" cy="2205732"/>
          </a:xfrm>
        </p:spPr>
        <p:txBody>
          <a:bodyPr anchor="t">
            <a:normAutofit/>
          </a:bodyPr>
          <a:lstStyle/>
          <a:p>
            <a:pPr algn="r"/>
            <a:r>
              <a:rPr lang="es-ES" sz="1800">
                <a:solidFill>
                  <a:srgbClr val="FFFFFF"/>
                </a:solidFill>
              </a:rPr>
              <a:t>Las bombas de pistón son utilizadas generalmente en la industria por su alto rendimiento y por la facilidad de poder trabajar a presiones superiores 2000 lb/plg2 y tienen una eficiencia volumétrica aproximadamente de 95 a 98%.</a:t>
            </a:r>
          </a:p>
          <a:p>
            <a:pPr algn="r"/>
            <a:endParaRPr lang="es-ES" sz="1800">
              <a:solidFill>
                <a:srgbClr val="FFFFFF"/>
              </a:solidFill>
            </a:endParaRPr>
          </a:p>
        </p:txBody>
      </p:sp>
    </p:spTree>
    <p:extLst>
      <p:ext uri="{BB962C8B-B14F-4D97-AF65-F5344CB8AC3E}">
        <p14:creationId xmlns:p14="http://schemas.microsoft.com/office/powerpoint/2010/main" val="180997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ounded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3"/>
          <p:cNvPicPr>
            <a:picLocks noChangeAspect="1"/>
          </p:cNvPicPr>
          <p:nvPr/>
        </p:nvPicPr>
        <p:blipFill rotWithShape="1">
          <a:blip r:embed="rId2"/>
          <a:srcRect l="46184" r="-1" b="-1"/>
          <a:stretch/>
        </p:blipFill>
        <p:spPr>
          <a:xfrm>
            <a:off x="6387548" y="1263897"/>
            <a:ext cx="4417689" cy="4330205"/>
          </a:xfrm>
          <a:prstGeom prst="rect">
            <a:avLst/>
          </a:prstGeom>
        </p:spPr>
      </p:pic>
      <p:sp>
        <p:nvSpPr>
          <p:cNvPr id="2" name="Título 1"/>
          <p:cNvSpPr>
            <a:spLocks noGrp="1"/>
          </p:cNvSpPr>
          <p:nvPr>
            <p:ph type="title"/>
          </p:nvPr>
        </p:nvSpPr>
        <p:spPr>
          <a:xfrm>
            <a:off x="838200" y="365125"/>
            <a:ext cx="3200400" cy="1325563"/>
          </a:xfrm>
        </p:spPr>
        <p:txBody>
          <a:bodyPr>
            <a:normAutofit/>
          </a:bodyPr>
          <a:lstStyle/>
          <a:p>
            <a:r>
              <a:rPr lang="es-ES" sz="3200"/>
              <a:t>PARTES DE LA BOMBA</a:t>
            </a:r>
          </a:p>
        </p:txBody>
      </p:sp>
      <p:sp>
        <p:nvSpPr>
          <p:cNvPr id="8" name="Content Placeholder 7"/>
          <p:cNvSpPr>
            <a:spLocks noGrp="1"/>
          </p:cNvSpPr>
          <p:nvPr>
            <p:ph idx="1"/>
          </p:nvPr>
        </p:nvSpPr>
        <p:spPr>
          <a:xfrm>
            <a:off x="838201" y="1825625"/>
            <a:ext cx="3200400" cy="4351338"/>
          </a:xfrm>
        </p:spPr>
        <p:txBody>
          <a:bodyPr>
            <a:normAutofit/>
          </a:bodyPr>
          <a:lstStyle/>
          <a:p>
            <a:pPr marL="457200" indent="-457200">
              <a:buFont typeface="+mj-lt"/>
              <a:buAutoNum type="arabicPeriod"/>
            </a:pPr>
            <a:r>
              <a:rPr lang="en-US" sz="1800" dirty="0"/>
              <a:t> </a:t>
            </a:r>
            <a:r>
              <a:rPr lang="en-US" sz="1800" dirty="0" err="1"/>
              <a:t>Cilindro</a:t>
            </a:r>
            <a:r>
              <a:rPr lang="en-US" sz="1800" dirty="0"/>
              <a:t> o </a:t>
            </a:r>
            <a:r>
              <a:rPr lang="en-US" sz="1800" dirty="0" err="1"/>
              <a:t>barril</a:t>
            </a:r>
            <a:endParaRPr lang="en-US" sz="1800" dirty="0"/>
          </a:p>
          <a:p>
            <a:pPr marL="457200" indent="-457200">
              <a:buFont typeface="+mj-lt"/>
              <a:buAutoNum type="arabicPeriod"/>
            </a:pPr>
            <a:r>
              <a:rPr lang="en-US" sz="1800" dirty="0" err="1"/>
              <a:t>Zapatas</a:t>
            </a:r>
            <a:r>
              <a:rPr lang="en-US" sz="1800" dirty="0"/>
              <a:t> de piston y </a:t>
            </a:r>
            <a:r>
              <a:rPr lang="en-US" sz="1800" dirty="0" err="1"/>
              <a:t>pistones</a:t>
            </a:r>
            <a:endParaRPr lang="en-US" sz="1800" dirty="0"/>
          </a:p>
          <a:p>
            <a:pPr marL="457200" indent="-457200">
              <a:buFont typeface="+mj-lt"/>
              <a:buAutoNum type="arabicPeriod"/>
            </a:pPr>
            <a:r>
              <a:rPr lang="en-US" sz="1800" dirty="0"/>
              <a:t>Plato de </a:t>
            </a:r>
            <a:r>
              <a:rPr lang="en-US" sz="1800" dirty="0" err="1"/>
              <a:t>inclinación</a:t>
            </a:r>
            <a:r>
              <a:rPr lang="en-US" sz="1800" dirty="0"/>
              <a:t> o </a:t>
            </a:r>
            <a:r>
              <a:rPr lang="en-US" sz="1800" dirty="0" err="1"/>
              <a:t>basculante</a:t>
            </a:r>
            <a:endParaRPr lang="en-US" sz="1800" dirty="0"/>
          </a:p>
          <a:p>
            <a:pPr marL="457200" indent="-457200">
              <a:buFont typeface="+mj-lt"/>
              <a:buAutoNum type="arabicPeriod"/>
            </a:pPr>
            <a:r>
              <a:rPr lang="en-US" sz="1800" dirty="0"/>
              <a:t>Plato </a:t>
            </a:r>
            <a:r>
              <a:rPr lang="en-US" sz="1800" dirty="0" err="1"/>
              <a:t>fijo</a:t>
            </a:r>
            <a:endParaRPr lang="en-US" sz="1800" dirty="0"/>
          </a:p>
          <a:p>
            <a:pPr marL="457200" indent="-457200">
              <a:buFont typeface="+mj-lt"/>
              <a:buAutoNum type="arabicPeriod"/>
            </a:pPr>
            <a:r>
              <a:rPr lang="en-US" sz="1800" dirty="0" err="1"/>
              <a:t>Cojinete</a:t>
            </a:r>
            <a:r>
              <a:rPr lang="en-US" sz="1800" dirty="0"/>
              <a:t> de </a:t>
            </a:r>
            <a:r>
              <a:rPr lang="en-US" sz="1800" dirty="0" err="1"/>
              <a:t>fuerza</a:t>
            </a:r>
            <a:r>
              <a:rPr lang="en-US" sz="1800" dirty="0"/>
              <a:t> axial</a:t>
            </a:r>
          </a:p>
          <a:p>
            <a:pPr marL="457200" indent="-457200">
              <a:buFont typeface="+mj-lt"/>
              <a:buAutoNum type="arabicPeriod"/>
            </a:pPr>
            <a:r>
              <a:rPr lang="en-US" sz="1800" dirty="0" err="1"/>
              <a:t>Placa</a:t>
            </a:r>
            <a:r>
              <a:rPr lang="en-US" sz="1800" dirty="0"/>
              <a:t> con </a:t>
            </a:r>
            <a:r>
              <a:rPr lang="en-US" sz="1800" dirty="0" err="1"/>
              <a:t>puertos</a:t>
            </a:r>
            <a:r>
              <a:rPr lang="en-US" sz="1800" dirty="0"/>
              <a:t> de </a:t>
            </a:r>
            <a:r>
              <a:rPr lang="en-US" sz="1800" dirty="0" err="1"/>
              <a:t>trabajo</a:t>
            </a:r>
            <a:r>
              <a:rPr lang="en-US" sz="1800" dirty="0"/>
              <a:t> </a:t>
            </a:r>
            <a:r>
              <a:rPr lang="en-US" sz="1800" dirty="0" err="1"/>
              <a:t>succión</a:t>
            </a:r>
            <a:r>
              <a:rPr lang="en-US" sz="1800" dirty="0"/>
              <a:t> y </a:t>
            </a:r>
            <a:r>
              <a:rPr lang="en-US" sz="1800" dirty="0" err="1"/>
              <a:t>descarga</a:t>
            </a:r>
            <a:endParaRPr lang="en-US" sz="1800" dirty="0"/>
          </a:p>
        </p:txBody>
      </p:sp>
    </p:spTree>
    <p:extLst>
      <p:ext uri="{BB962C8B-B14F-4D97-AF65-F5344CB8AC3E}">
        <p14:creationId xmlns:p14="http://schemas.microsoft.com/office/powerpoint/2010/main" val="229592684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a:extLst>
              <a:ext uri="{28A0092B-C50C-407E-A947-70E740481C1C}">
                <a14:useLocalDpi xmlns:a14="http://schemas.microsoft.com/office/drawing/2010/main" val="0"/>
              </a:ext>
            </a:extLst>
          </a:blip>
          <a:srcRect r="1009" b="1"/>
          <a:stretch/>
        </p:blipFill>
        <p:spPr>
          <a:xfrm>
            <a:off x="6090612" y="10"/>
            <a:ext cx="6101387" cy="6857990"/>
          </a:xfrm>
          <a:prstGeom prst="rect">
            <a:avLst/>
          </a:prstGeom>
          <a:effectLst/>
        </p:spPr>
      </p:pic>
      <p:sp>
        <p:nvSpPr>
          <p:cNvPr id="2" name="Título 1"/>
          <p:cNvSpPr>
            <a:spLocks noGrp="1"/>
          </p:cNvSpPr>
          <p:nvPr>
            <p:ph type="title"/>
          </p:nvPr>
        </p:nvSpPr>
        <p:spPr>
          <a:xfrm>
            <a:off x="648929" y="629266"/>
            <a:ext cx="5127031" cy="1676603"/>
          </a:xfrm>
        </p:spPr>
        <p:txBody>
          <a:bodyPr>
            <a:normAutofit/>
          </a:bodyPr>
          <a:lstStyle/>
          <a:p>
            <a:r>
              <a:rPr lang="es-ES"/>
              <a:t>Clasificación</a:t>
            </a:r>
          </a:p>
        </p:txBody>
      </p:sp>
      <p:sp>
        <p:nvSpPr>
          <p:cNvPr id="8" name="Content Placeholder 7"/>
          <p:cNvSpPr>
            <a:spLocks noGrp="1"/>
          </p:cNvSpPr>
          <p:nvPr>
            <p:ph idx="1"/>
          </p:nvPr>
        </p:nvSpPr>
        <p:spPr>
          <a:xfrm>
            <a:off x="648930" y="2438400"/>
            <a:ext cx="5127029" cy="3785419"/>
          </a:xfrm>
        </p:spPr>
        <p:txBody>
          <a:bodyPr>
            <a:normAutofit/>
          </a:bodyPr>
          <a:lstStyle/>
          <a:p>
            <a:r>
              <a:rPr lang="es-ES" b="1"/>
              <a:t>Bombas de pistón radial</a:t>
            </a:r>
          </a:p>
          <a:p>
            <a:pPr marL="0" indent="0">
              <a:buNone/>
            </a:pPr>
            <a:r>
              <a:rPr lang="es-ES" b="1"/>
              <a:t>	 </a:t>
            </a:r>
            <a:r>
              <a:rPr lang="es-ES"/>
              <a:t>Los pistones se deslizan radialmente dentro del cuerpo de la bomba que gira alrededor de una flecha</a:t>
            </a:r>
            <a:endParaRPr lang="en-US"/>
          </a:p>
        </p:txBody>
      </p:sp>
    </p:spTree>
    <p:extLst>
      <p:ext uri="{BB962C8B-B14F-4D97-AF65-F5344CB8AC3E}">
        <p14:creationId xmlns:p14="http://schemas.microsoft.com/office/powerpoint/2010/main" val="2689276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solidFill>
            <a:srgbClr val="8E7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rgbClr val="213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a:solidFill>
              <a:srgbClr val="213653"/>
            </a:solidFill>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rotWithShape="1">
          <a:blip r:embed="rId2">
            <a:extLst>
              <a:ext uri="{28A0092B-C50C-407E-A947-70E740481C1C}">
                <a14:useLocalDpi xmlns:a14="http://schemas.microsoft.com/office/drawing/2010/main" val="0"/>
              </a:ext>
            </a:extLst>
          </a:blip>
          <a:srcRect l="6073" r="10233" b="-2"/>
          <a:stretch/>
        </p:blipFill>
        <p:spPr>
          <a:xfrm>
            <a:off x="8776091" y="2503727"/>
            <a:ext cx="2931277" cy="3897073"/>
          </a:xfrm>
          <a:prstGeom prst="rect">
            <a:avLst/>
          </a:prstGeom>
        </p:spPr>
      </p:pic>
      <p:pic>
        <p:nvPicPr>
          <p:cNvPr id="5" name="Picture 2" descr="Resultado de imagen para bomba de piston axial"/>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l="24500" r="13976"/>
          <a:stretch/>
        </p:blipFill>
        <p:spPr bwMode="auto">
          <a:xfrm>
            <a:off x="6408277" y="481264"/>
            <a:ext cx="2213811" cy="28557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365125"/>
            <a:ext cx="4981734" cy="1212315"/>
          </a:xfrm>
        </p:spPr>
        <p:txBody>
          <a:bodyPr anchor="b">
            <a:normAutofit/>
          </a:bodyPr>
          <a:lstStyle/>
          <a:p>
            <a:r>
              <a:rPr lang="es-ES" sz="4000"/>
              <a:t>Clasificación</a:t>
            </a:r>
          </a:p>
        </p:txBody>
      </p:sp>
      <p:sp>
        <p:nvSpPr>
          <p:cNvPr id="8" name="Content Placeholder 7"/>
          <p:cNvSpPr>
            <a:spLocks noGrp="1"/>
          </p:cNvSpPr>
          <p:nvPr>
            <p:ph idx="1"/>
          </p:nvPr>
        </p:nvSpPr>
        <p:spPr>
          <a:xfrm>
            <a:off x="838200" y="1825625"/>
            <a:ext cx="4981734" cy="4351338"/>
          </a:xfrm>
        </p:spPr>
        <p:txBody>
          <a:bodyPr>
            <a:normAutofit/>
          </a:bodyPr>
          <a:lstStyle/>
          <a:p>
            <a:pPr>
              <a:buClr>
                <a:srgbClr val="213653"/>
              </a:buClr>
            </a:pPr>
            <a:r>
              <a:rPr lang="es-ES" sz="2000" b="1" dirty="0"/>
              <a:t>Bombas de pistón axial</a:t>
            </a:r>
          </a:p>
          <a:p>
            <a:pPr marL="0" indent="0">
              <a:buClr>
                <a:srgbClr val="213653"/>
              </a:buClr>
              <a:buNone/>
            </a:pPr>
            <a:r>
              <a:rPr lang="es-ES" sz="2000" b="1" dirty="0"/>
              <a:t>	 </a:t>
            </a:r>
            <a:r>
              <a:rPr lang="es-ES" sz="2000" dirty="0"/>
              <a:t>Los pistones se mueven dentro y fuera sobre un plano paralelo al eje de la flecha impulsora.</a:t>
            </a:r>
          </a:p>
          <a:p>
            <a:pPr>
              <a:buClr>
                <a:srgbClr val="213653"/>
              </a:buClr>
            </a:pPr>
            <a:r>
              <a:rPr lang="es-ES" sz="2000" b="1" dirty="0"/>
              <a:t>Bombas de pistón de barril angular (</a:t>
            </a:r>
            <a:r>
              <a:rPr lang="es-ES" sz="2000" b="1" dirty="0" err="1"/>
              <a:t>Vickers</a:t>
            </a:r>
            <a:r>
              <a:rPr lang="es-ES" sz="2000" b="1" dirty="0"/>
              <a:t>)</a:t>
            </a:r>
            <a:br>
              <a:rPr lang="es-ES" sz="2000" b="1" dirty="0"/>
            </a:br>
            <a:r>
              <a:rPr lang="es-ES" sz="2000" b="1" dirty="0"/>
              <a:t>	</a:t>
            </a:r>
            <a:r>
              <a:rPr lang="es-ES" sz="2000" dirty="0"/>
              <a:t>Las cargas para impulsión de la bomba y las cargas de empuje por la acción del bombeo van soportadas por tres cojinetes de bolas de hilera simple y un cojinete de bolas de hilera doble. </a:t>
            </a:r>
            <a:endParaRPr lang="es-MX" sz="2000" dirty="0"/>
          </a:p>
          <a:p>
            <a:pPr>
              <a:buClr>
                <a:srgbClr val="213653"/>
              </a:buClr>
            </a:pPr>
            <a:endParaRPr lang="en-US" sz="2000" dirty="0"/>
          </a:p>
        </p:txBody>
      </p:sp>
      <p:pic>
        <p:nvPicPr>
          <p:cNvPr id="9" name="Picture 4" descr="Resultado de imagen para Bombas de pistón  Vickers"/>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15635" t="1" r="8816" b="-1056"/>
          <a:stretch/>
        </p:blipFill>
        <p:spPr bwMode="auto">
          <a:xfrm>
            <a:off x="8786680" y="2610678"/>
            <a:ext cx="2920688" cy="379012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57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Bombas de pistón Denison"/>
          <p:cNvPicPr>
            <a:picLocks noChangeAspect="1" noChangeArrowheads="1"/>
          </p:cNvPicPr>
          <p:nvPr/>
        </p:nvPicPr>
        <p:blipFill rotWithShape="1">
          <a:blip r:embed="rId2">
            <a:extLst>
              <a:ext uri="{28A0092B-C50C-407E-A947-70E740481C1C}">
                <a14:useLocalDpi xmlns:a14="http://schemas.microsoft.com/office/drawing/2010/main" val="0"/>
              </a:ext>
            </a:extLst>
          </a:blip>
          <a:srcRect t="1020" r="-2" b="453"/>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648930" y="2438400"/>
            <a:ext cx="3667037" cy="3785419"/>
          </a:xfrm>
        </p:spPr>
        <p:txBody>
          <a:bodyPr>
            <a:normAutofit/>
          </a:bodyPr>
          <a:lstStyle/>
          <a:p>
            <a:pPr>
              <a:lnSpc>
                <a:spcPct val="80000"/>
              </a:lnSpc>
            </a:pPr>
            <a:r>
              <a:rPr lang="es-ES" sz="2600" b="1"/>
              <a:t>Bombas de pistón de placa de empuje angular (Denison): </a:t>
            </a:r>
            <a:r>
              <a:rPr lang="es-ES" sz="2600"/>
              <a:t>Este tipo de bombas incorpora zapatas de pistón que se deslizan sobre la placa de empuje angular o de leva. La falta de lubricación causará desgaste.</a:t>
            </a:r>
          </a:p>
          <a:p>
            <a:pPr>
              <a:lnSpc>
                <a:spcPct val="80000"/>
              </a:lnSpc>
            </a:pPr>
            <a:endParaRPr lang="es-ES" sz="2600"/>
          </a:p>
          <a:p>
            <a:pPr marL="0" indent="0">
              <a:lnSpc>
                <a:spcPct val="80000"/>
              </a:lnSpc>
              <a:buNone/>
            </a:pPr>
            <a:endParaRPr lang="es-ES" sz="2600"/>
          </a:p>
        </p:txBody>
      </p:sp>
    </p:spTree>
    <p:extLst>
      <p:ext uri="{BB962C8B-B14F-4D97-AF65-F5344CB8AC3E}">
        <p14:creationId xmlns:p14="http://schemas.microsoft.com/office/powerpoint/2010/main" val="410974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323165"/>
            <a:ext cx="167954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95876406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056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bomba de piston"/>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778" b="89778" l="3556" r="95111"/>
                    </a14:imgEffect>
                  </a14:imgLayer>
                </a14:imgProps>
              </a:ext>
              <a:ext uri="{28A0092B-C50C-407E-A947-70E740481C1C}">
                <a14:useLocalDpi xmlns:a14="http://schemas.microsoft.com/office/drawing/2010/main" val="0"/>
              </a:ext>
            </a:extLst>
          </a:blip>
          <a:srcRect t="20988" r="1" b="2276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a:solidFill>
              <a:srgbClr val="383B7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ctrTitle"/>
          </p:nvPr>
        </p:nvSpPr>
        <p:spPr>
          <a:xfrm>
            <a:off x="225287" y="914400"/>
            <a:ext cx="4106550" cy="2887579"/>
          </a:xfrm>
        </p:spPr>
        <p:txBody>
          <a:bodyPr>
            <a:normAutofit/>
          </a:bodyPr>
          <a:lstStyle/>
          <a:p>
            <a:r>
              <a:rPr lang="es-ES" sz="4800" b="1" i="1" dirty="0">
                <a:latin typeface="Helvetica Neue"/>
              </a:rPr>
              <a:t>Aplicaciones y uso de las bombas de pistón​</a:t>
            </a:r>
            <a:endParaRPr lang="es-ES" sz="4800" dirty="0">
              <a:latin typeface="Helvetica Neue"/>
            </a:endParaRPr>
          </a:p>
        </p:txBody>
      </p:sp>
      <p:sp>
        <p:nvSpPr>
          <p:cNvPr id="3" name="Subtítulo 2"/>
          <p:cNvSpPr>
            <a:spLocks noGrp="1"/>
          </p:cNvSpPr>
          <p:nvPr>
            <p:ph type="subTitle" idx="1"/>
          </p:nvPr>
        </p:nvSpPr>
        <p:spPr>
          <a:xfrm>
            <a:off x="655721" y="4018556"/>
            <a:ext cx="3657600" cy="1525597"/>
          </a:xfrm>
        </p:spPr>
        <p:txBody>
          <a:bodyPr>
            <a:noAutofit/>
          </a:bodyPr>
          <a:lstStyle/>
          <a:p>
            <a:pPr algn="just">
              <a:buFont typeface="Arial" panose="020B0604020202020204" pitchFamily="34" charset="0"/>
              <a:buChar char="•"/>
            </a:pPr>
            <a:r>
              <a:rPr lang="es-ES" sz="1800" b="0" i="0" dirty="0">
                <a:solidFill>
                  <a:srgbClr val="333333"/>
                </a:solidFill>
                <a:effectLst/>
                <a:latin typeface="Helvetica Neue"/>
              </a:rPr>
              <a:t>Industria de proteínas</a:t>
            </a:r>
          </a:p>
          <a:p>
            <a:pPr algn="just">
              <a:buFont typeface="Arial" panose="020B0604020202020204" pitchFamily="34" charset="0"/>
              <a:buChar char="•"/>
            </a:pPr>
            <a:r>
              <a:rPr lang="es-ES" sz="1800" b="0" i="0" dirty="0">
                <a:solidFill>
                  <a:srgbClr val="333333"/>
                </a:solidFill>
                <a:effectLst/>
                <a:latin typeface="Helvetica Neue"/>
              </a:rPr>
              <a:t>Farmacia</a:t>
            </a:r>
          </a:p>
          <a:p>
            <a:pPr algn="just">
              <a:buFont typeface="Arial" panose="020B0604020202020204" pitchFamily="34" charset="0"/>
              <a:buChar char="•"/>
            </a:pPr>
            <a:r>
              <a:rPr lang="es-ES" sz="1800" b="0" i="0" dirty="0">
                <a:solidFill>
                  <a:srgbClr val="333333"/>
                </a:solidFill>
                <a:effectLst/>
                <a:latin typeface="Helvetica Neue"/>
              </a:rPr>
              <a:t>Higiene personal</a:t>
            </a:r>
          </a:p>
          <a:p>
            <a:pPr algn="just">
              <a:buFont typeface="Arial" panose="020B0604020202020204" pitchFamily="34" charset="0"/>
              <a:buChar char="•"/>
            </a:pPr>
            <a:r>
              <a:rPr lang="es-ES" sz="1800" b="0" i="0" dirty="0">
                <a:solidFill>
                  <a:srgbClr val="333333"/>
                </a:solidFill>
                <a:effectLst/>
                <a:latin typeface="Helvetica Neue"/>
              </a:rPr>
              <a:t>Medio ambiente</a:t>
            </a:r>
          </a:p>
          <a:p>
            <a:pPr>
              <a:lnSpc>
                <a:spcPct val="70000"/>
              </a:lnSpc>
            </a:pPr>
            <a:endParaRPr lang="es-ES" sz="1200" dirty="0">
              <a:solidFill>
                <a:schemeClr val="tx2"/>
              </a:solidFill>
            </a:endParaRPr>
          </a:p>
        </p:txBody>
      </p:sp>
    </p:spTree>
    <p:extLst>
      <p:ext uri="{BB962C8B-B14F-4D97-AF65-F5344CB8AC3E}">
        <p14:creationId xmlns:p14="http://schemas.microsoft.com/office/powerpoint/2010/main" val="3019075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392434" y="731520"/>
            <a:ext cx="8799566" cy="5189220"/>
            <a:chOff x="3392434" y="731520"/>
            <a:chExt cx="8799566" cy="5189220"/>
          </a:xfrm>
        </p:grpSpPr>
        <p:grpSp>
          <p:nvGrpSpPr>
            <p:cNvPr id="3" name="Grupo 2"/>
            <p:cNvGrpSpPr/>
            <p:nvPr/>
          </p:nvGrpSpPr>
          <p:grpSpPr>
            <a:xfrm>
              <a:off x="4042310" y="1165691"/>
              <a:ext cx="1939636" cy="4320877"/>
              <a:chOff x="3532910" y="458600"/>
              <a:chExt cx="1939636" cy="4320877"/>
            </a:xfrm>
          </p:grpSpPr>
          <p:sp>
            <p:nvSpPr>
              <p:cNvPr id="7" name="CuadroTexto 6"/>
              <p:cNvSpPr txBox="1"/>
              <p:nvPr/>
            </p:nvSpPr>
            <p:spPr>
              <a:xfrm>
                <a:off x="3532910" y="2045075"/>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Temperatura</a:t>
                </a:r>
              </a:p>
            </p:txBody>
          </p:sp>
          <p:sp>
            <p:nvSpPr>
              <p:cNvPr id="8" name="CuadroTexto 7"/>
              <p:cNvSpPr txBox="1"/>
              <p:nvPr/>
            </p:nvSpPr>
            <p:spPr>
              <a:xfrm>
                <a:off x="3532910" y="458600"/>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Tipo de reactor</a:t>
                </a:r>
              </a:p>
            </p:txBody>
          </p:sp>
          <p:sp>
            <p:nvSpPr>
              <p:cNvPr id="9" name="CuadroTexto 8"/>
              <p:cNvSpPr txBox="1"/>
              <p:nvPr/>
            </p:nvSpPr>
            <p:spPr>
              <a:xfrm>
                <a:off x="3532910" y="1266481"/>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Concentración</a:t>
                </a:r>
              </a:p>
            </p:txBody>
          </p:sp>
          <p:sp>
            <p:nvSpPr>
              <p:cNvPr id="10" name="CuadroTexto 9"/>
              <p:cNvSpPr txBox="1"/>
              <p:nvPr/>
            </p:nvSpPr>
            <p:spPr>
              <a:xfrm>
                <a:off x="3532910" y="2852957"/>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Presión</a:t>
                </a:r>
              </a:p>
            </p:txBody>
          </p:sp>
          <p:sp>
            <p:nvSpPr>
              <p:cNvPr id="11" name="CuadroTexto 10"/>
              <p:cNvSpPr txBox="1"/>
              <p:nvPr/>
            </p:nvSpPr>
            <p:spPr>
              <a:xfrm>
                <a:off x="3532910" y="3631551"/>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Fase</a:t>
                </a:r>
              </a:p>
            </p:txBody>
          </p:sp>
          <p:sp>
            <p:nvSpPr>
              <p:cNvPr id="12" name="CuadroTexto 11"/>
              <p:cNvSpPr txBox="1"/>
              <p:nvPr/>
            </p:nvSpPr>
            <p:spPr>
              <a:xfrm>
                <a:off x="3532910" y="4410145"/>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Catalizador</a:t>
                </a:r>
              </a:p>
            </p:txBody>
          </p:sp>
        </p:grpSp>
        <p:sp>
          <p:nvSpPr>
            <p:cNvPr id="4" name="Abrir llave 3"/>
            <p:cNvSpPr/>
            <p:nvPr/>
          </p:nvSpPr>
          <p:spPr>
            <a:xfrm>
              <a:off x="3392434" y="731520"/>
              <a:ext cx="196586" cy="5189220"/>
            </a:xfrm>
            <a:prstGeom prst="leftBrace">
              <a:avLst/>
            </a:prstGeom>
            <a:ln w="57150"/>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5" name="Rectángulo 4"/>
            <p:cNvSpPr/>
            <p:nvPr/>
          </p:nvSpPr>
          <p:spPr>
            <a:xfrm>
              <a:off x="6096000" y="1027191"/>
              <a:ext cx="6096000" cy="646331"/>
            </a:xfrm>
            <a:prstGeom prst="rect">
              <a:avLst/>
            </a:prstGeom>
          </p:spPr>
          <p:txBody>
            <a:bodyPr>
              <a:spAutoFit/>
            </a:bodyPr>
            <a:lstStyle/>
            <a:p>
              <a:r>
                <a:rPr lang="es-MX" dirty="0">
                  <a:latin typeface="Calibri" panose="020F0502020204030204" pitchFamily="34" charset="0"/>
                  <a:ea typeface="Calibri" panose="020F0502020204030204" pitchFamily="34" charset="0"/>
                </a:rPr>
                <a:t>El equilibrio se desplazará en la dirección que permite la absorción de calor, y viceversa </a:t>
              </a:r>
              <a:endParaRPr lang="es-MX" dirty="0"/>
            </a:p>
          </p:txBody>
        </p:sp>
        <p:sp>
          <p:nvSpPr>
            <p:cNvPr id="6" name="Rectángulo 5"/>
            <p:cNvSpPr/>
            <p:nvPr/>
          </p:nvSpPr>
          <p:spPr>
            <a:xfrm>
              <a:off x="5981946" y="3350142"/>
              <a:ext cx="6096000" cy="783869"/>
            </a:xfrm>
            <a:prstGeom prst="rect">
              <a:avLst/>
            </a:prstGeom>
          </p:spPr>
          <p:txBody>
            <a:bodyPr>
              <a:spAutoFit/>
            </a:bodyPr>
            <a:lstStyle/>
            <a:p>
              <a:pPr algn="just">
                <a:lnSpc>
                  <a:spcPct val="107000"/>
                </a:lnSpc>
                <a:spcAft>
                  <a:spcPts val="800"/>
                </a:spcAft>
              </a:pPr>
              <a:r>
                <a:rPr lang="es-MX" sz="1400" dirty="0">
                  <a:latin typeface="Calibri" panose="020F0502020204030204" pitchFamily="34" charset="0"/>
                  <a:ea typeface="Calibri" panose="020F0502020204030204" pitchFamily="34" charset="0"/>
                  <a:cs typeface="Calibri" panose="020F0502020204030204" pitchFamily="34" charset="0"/>
                </a:rPr>
                <a:t>Tiene efecto solo para reacciones con cambios en el volumen final, si el número de moles totales de productos en fase gas es mayor al número total de moles de reactantes, también en fase gas.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5875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p:cNvSpPr txBox="1"/>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lnSpc>
                <a:spcPct val="90000"/>
              </a:lnSpc>
              <a:spcBef>
                <a:spcPct val="0"/>
              </a:spcBef>
            </a:pPr>
            <a:r>
              <a:rPr lang="es-MX" sz="2600" dirty="0">
                <a:solidFill>
                  <a:schemeClr val="bg1"/>
                </a:solidFill>
                <a:latin typeface="+mj-lt"/>
                <a:ea typeface="+mj-ea"/>
                <a:cs typeface="+mj-cs"/>
              </a:rPr>
              <a:t>Fronteras naturales de una reacción química </a:t>
            </a:r>
            <a:endParaRPr lang="en-US" sz="2600" dirty="0">
              <a:solidFill>
                <a:schemeClr val="bg1"/>
              </a:solidFill>
              <a:latin typeface="+mj-lt"/>
              <a:ea typeface="+mj-ea"/>
              <a:cs typeface="+mj-cs"/>
            </a:endParaRPr>
          </a:p>
        </p:txBody>
      </p:sp>
      <p:sp>
        <p:nvSpPr>
          <p:cNvPr id="2" name="Rectángulo 1"/>
          <p:cNvSpPr/>
          <p:nvPr/>
        </p:nvSpPr>
        <p:spPr>
          <a:xfrm>
            <a:off x="4054778" y="860656"/>
            <a:ext cx="6096000" cy="1870512"/>
          </a:xfrm>
          <a:prstGeom prst="rect">
            <a:avLst/>
          </a:prstGeom>
        </p:spPr>
        <p:txBody>
          <a:bodyPr>
            <a:spAutoFit/>
          </a:bodyPr>
          <a:lstStyle/>
          <a:p>
            <a:pPr algn="just">
              <a:lnSpc>
                <a:spcPct val="107000"/>
              </a:lnSpc>
              <a:spcAft>
                <a:spcPts val="800"/>
              </a:spcAft>
            </a:pPr>
            <a:r>
              <a:rPr lang="es-MX" dirty="0">
                <a:latin typeface="Calibri" panose="020F0502020204030204" pitchFamily="34" charset="0"/>
                <a:ea typeface="Calibri" panose="020F0502020204030204" pitchFamily="34" charset="0"/>
                <a:cs typeface="Calibri" panose="020F0502020204030204" pitchFamily="34" charset="0"/>
              </a:rPr>
              <a:t>Una reacción procederá hasta un punto en que se maximice su entropía o minimice su energía libre, lo cual sucede cuando el sistema llega a una concentración dada de sus componentes. La constante de equilibrio químico determina cuantitativamente las concentraciones que satisfacen esas condiciones.</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054778" y="3230877"/>
            <a:ext cx="6096000" cy="2565831"/>
          </a:xfrm>
          <a:prstGeom prst="rect">
            <a:avLst/>
          </a:prstGeom>
        </p:spPr>
        <p:txBody>
          <a:bodyPr>
            <a:spAutoFit/>
          </a:bodyPr>
          <a:lstStyle/>
          <a:p>
            <a:pPr algn="just">
              <a:lnSpc>
                <a:spcPct val="107000"/>
              </a:lnSpc>
              <a:spcAft>
                <a:spcPts val="800"/>
              </a:spcAft>
            </a:pPr>
            <a:r>
              <a:rPr lang="es-MX" dirty="0">
                <a:latin typeface="Calibri" panose="020F0502020204030204" pitchFamily="34" charset="0"/>
                <a:ea typeface="Calibri" panose="020F0502020204030204" pitchFamily="34" charset="0"/>
                <a:cs typeface="Calibri" panose="020F0502020204030204" pitchFamily="34" charset="0"/>
              </a:rPr>
              <a:t>Si una reacción ocurre espontáneamente en la naturaleza, esta va acompañada de una disminución en su energía libre hasta un punto óptimo, al punto en que logra un valor máximo de entropía del sistema, a esto se le conoce como punto de equilibrio de la reacción.</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latin typeface="Calibri" panose="020F0502020204030204" pitchFamily="34" charset="0"/>
                <a:ea typeface="Calibri" panose="020F0502020204030204" pitchFamily="34" charset="0"/>
                <a:cs typeface="Calibri" panose="020F0502020204030204" pitchFamily="34" charset="0"/>
              </a:rPr>
              <a:t>Para toda reacción a ciertas condiciones de proceso fijas existe un punto de equilibrio químico que no puede rebasarse, ya que es la frontera que le impone la naturaleza.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68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p:cNvSpPr txBox="1"/>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lnSpc>
                <a:spcPct val="90000"/>
              </a:lnSpc>
              <a:spcBef>
                <a:spcPct val="0"/>
              </a:spcBef>
            </a:pPr>
            <a:r>
              <a:rPr lang="en-US" sz="2600" dirty="0">
                <a:solidFill>
                  <a:schemeClr val="bg1"/>
                </a:solidFill>
                <a:latin typeface="+mj-lt"/>
                <a:ea typeface="+mj-ea"/>
                <a:cs typeface="+mj-cs"/>
              </a:rPr>
              <a:t>Variables de </a:t>
            </a:r>
            <a:r>
              <a:rPr lang="en-US" sz="2600" dirty="0" err="1">
                <a:solidFill>
                  <a:schemeClr val="bg1"/>
                </a:solidFill>
                <a:latin typeface="+mj-lt"/>
                <a:ea typeface="+mj-ea"/>
                <a:cs typeface="+mj-cs"/>
              </a:rPr>
              <a:t>proceso</a:t>
            </a:r>
            <a:endParaRPr lang="en-US" sz="2600" dirty="0">
              <a:solidFill>
                <a:schemeClr val="bg1"/>
              </a:solidFill>
              <a:latin typeface="+mj-lt"/>
              <a:ea typeface="+mj-ea"/>
              <a:cs typeface="+mj-cs"/>
            </a:endParaRPr>
          </a:p>
        </p:txBody>
      </p:sp>
      <p:sp>
        <p:nvSpPr>
          <p:cNvPr id="20" name="Rectángulo 19"/>
          <p:cNvSpPr/>
          <p:nvPr/>
        </p:nvSpPr>
        <p:spPr>
          <a:xfrm>
            <a:off x="2013557" y="693985"/>
            <a:ext cx="9693170" cy="1116972"/>
          </a:xfrm>
          <a:prstGeom prst="rect">
            <a:avLst/>
          </a:prstGeom>
        </p:spPr>
        <p:txBody>
          <a:bodyPr wrap="square">
            <a:spAutoFit/>
          </a:bodyPr>
          <a:lstStyle/>
          <a:p>
            <a:pPr>
              <a:lnSpc>
                <a:spcPct val="107000"/>
              </a:lnSpc>
              <a:spcBef>
                <a:spcPts val="200"/>
              </a:spcBef>
              <a:spcAft>
                <a:spcPts val="0"/>
              </a:spcAft>
            </a:pPr>
            <a:r>
              <a:rPr lang="es-MX" sz="14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rPr>
              <a:t>El efecto de las variables de proceso en el equilibrio químico</a:t>
            </a:r>
          </a:p>
          <a:p>
            <a:pPr algn="just">
              <a:lnSpc>
                <a:spcPct val="107000"/>
              </a:lnSpc>
              <a:spcAft>
                <a:spcPts val="800"/>
              </a:spcAft>
            </a:pPr>
            <a:r>
              <a:rPr lang="es-MX" sz="1400" dirty="0">
                <a:latin typeface="Calibri" panose="020F0502020204030204" pitchFamily="34" charset="0"/>
                <a:ea typeface="Calibri" panose="020F0502020204030204" pitchFamily="34" charset="0"/>
                <a:cs typeface="Calibri" panose="020F0502020204030204" pitchFamily="34" charset="0"/>
              </a:rPr>
              <a:t>Se logra aplicando el principio de Le </a:t>
            </a:r>
            <a:r>
              <a:rPr lang="es-MX" sz="1400" dirty="0" err="1">
                <a:latin typeface="Calibri" panose="020F0502020204030204" pitchFamily="34" charset="0"/>
                <a:ea typeface="Calibri" panose="020F0502020204030204" pitchFamily="34" charset="0"/>
                <a:cs typeface="Calibri" panose="020F0502020204030204" pitchFamily="34" charset="0"/>
              </a:rPr>
              <a:t>Chatelier</a:t>
            </a:r>
            <a:r>
              <a:rPr lang="es-MX" sz="1400" dirty="0">
                <a:latin typeface="Calibri" panose="020F0502020204030204" pitchFamily="34" charset="0"/>
                <a:ea typeface="Calibri" panose="020F0502020204030204" pitchFamily="34" charset="0"/>
                <a:cs typeface="Calibri" panose="020F0502020204030204" pitchFamily="34" charset="0"/>
              </a:rPr>
              <a:t> para modificar el estado de equilibrio de un sistema.</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dirty="0">
                <a:latin typeface="Calibri" panose="020F0502020204030204" pitchFamily="34" charset="0"/>
                <a:ea typeface="Calibri" panose="020F0502020204030204" pitchFamily="34" charset="0"/>
                <a:cs typeface="Calibri" panose="020F0502020204030204" pitchFamily="34" charset="0"/>
              </a:rPr>
              <a:t>Un sistema que efectúa una reacción química simple, se podrá presidir cuantitativamente el efecto de las variables de proceso en la reacción.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upo 21"/>
          <p:cNvGrpSpPr/>
          <p:nvPr/>
        </p:nvGrpSpPr>
        <p:grpSpPr>
          <a:xfrm>
            <a:off x="3149798" y="1810957"/>
            <a:ext cx="8556929" cy="4213561"/>
            <a:chOff x="3392434" y="731520"/>
            <a:chExt cx="8799566" cy="5189220"/>
          </a:xfrm>
        </p:grpSpPr>
        <p:grpSp>
          <p:nvGrpSpPr>
            <p:cNvPr id="23" name="Grupo 22"/>
            <p:cNvGrpSpPr/>
            <p:nvPr/>
          </p:nvGrpSpPr>
          <p:grpSpPr>
            <a:xfrm>
              <a:off x="4042310" y="1165691"/>
              <a:ext cx="1939636" cy="4320877"/>
              <a:chOff x="3532910" y="458600"/>
              <a:chExt cx="1939636" cy="4320877"/>
            </a:xfrm>
          </p:grpSpPr>
          <p:sp>
            <p:nvSpPr>
              <p:cNvPr id="27" name="CuadroTexto 26"/>
              <p:cNvSpPr txBox="1"/>
              <p:nvPr/>
            </p:nvSpPr>
            <p:spPr>
              <a:xfrm>
                <a:off x="3532910" y="2045075"/>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Temperatura</a:t>
                </a:r>
              </a:p>
            </p:txBody>
          </p:sp>
          <p:sp>
            <p:nvSpPr>
              <p:cNvPr id="28" name="CuadroTexto 27"/>
              <p:cNvSpPr txBox="1"/>
              <p:nvPr/>
            </p:nvSpPr>
            <p:spPr>
              <a:xfrm>
                <a:off x="3532910" y="458600"/>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Tipo de reactor</a:t>
                </a:r>
              </a:p>
            </p:txBody>
          </p:sp>
          <p:sp>
            <p:nvSpPr>
              <p:cNvPr id="29" name="CuadroTexto 28"/>
              <p:cNvSpPr txBox="1"/>
              <p:nvPr/>
            </p:nvSpPr>
            <p:spPr>
              <a:xfrm>
                <a:off x="3532910" y="1266481"/>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Concentración</a:t>
                </a:r>
              </a:p>
            </p:txBody>
          </p:sp>
          <p:sp>
            <p:nvSpPr>
              <p:cNvPr id="30" name="CuadroTexto 29"/>
              <p:cNvSpPr txBox="1"/>
              <p:nvPr/>
            </p:nvSpPr>
            <p:spPr>
              <a:xfrm>
                <a:off x="3532910" y="2852957"/>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Presión</a:t>
                </a:r>
              </a:p>
            </p:txBody>
          </p:sp>
          <p:sp>
            <p:nvSpPr>
              <p:cNvPr id="31" name="CuadroTexto 30"/>
              <p:cNvSpPr txBox="1"/>
              <p:nvPr/>
            </p:nvSpPr>
            <p:spPr>
              <a:xfrm>
                <a:off x="3532910" y="3631551"/>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Fase</a:t>
                </a:r>
              </a:p>
            </p:txBody>
          </p:sp>
          <p:sp>
            <p:nvSpPr>
              <p:cNvPr id="32" name="CuadroTexto 31"/>
              <p:cNvSpPr txBox="1"/>
              <p:nvPr/>
            </p:nvSpPr>
            <p:spPr>
              <a:xfrm>
                <a:off x="3532910" y="4410145"/>
                <a:ext cx="1939636" cy="369332"/>
              </a:xfrm>
              <a:prstGeom prst="rect">
                <a:avLst/>
              </a:prstGeom>
              <a:solidFill>
                <a:schemeClr val="bg2">
                  <a:lumMod val="75000"/>
                </a:schemeClr>
              </a:solidFill>
            </p:spPr>
            <p:txBody>
              <a:bodyPr wrap="square" rtlCol="0">
                <a:spAutoFit/>
              </a:bodyPr>
              <a:lstStyle/>
              <a:p>
                <a:pPr algn="ctr"/>
                <a:r>
                  <a:rPr lang="es-MX" dirty="0">
                    <a:solidFill>
                      <a:schemeClr val="bg1"/>
                    </a:solidFill>
                  </a:rPr>
                  <a:t>Catalizador</a:t>
                </a:r>
              </a:p>
            </p:txBody>
          </p:sp>
        </p:grpSp>
        <p:sp>
          <p:nvSpPr>
            <p:cNvPr id="24" name="Abrir llave 23"/>
            <p:cNvSpPr/>
            <p:nvPr/>
          </p:nvSpPr>
          <p:spPr>
            <a:xfrm>
              <a:off x="3392434" y="731520"/>
              <a:ext cx="196586" cy="5189220"/>
            </a:xfrm>
            <a:prstGeom prst="leftBrace">
              <a:avLst/>
            </a:prstGeom>
            <a:ln w="57150"/>
          </p:spPr>
          <p:style>
            <a:lnRef idx="3">
              <a:schemeClr val="accent3"/>
            </a:lnRef>
            <a:fillRef idx="0">
              <a:schemeClr val="accent3"/>
            </a:fillRef>
            <a:effectRef idx="2">
              <a:schemeClr val="accent3"/>
            </a:effectRef>
            <a:fontRef idx="minor">
              <a:schemeClr val="tx1"/>
            </a:fontRef>
          </p:style>
          <p:txBody>
            <a:bodyPr rtlCol="0" anchor="ctr"/>
            <a:lstStyle/>
            <a:p>
              <a:pPr algn="ctr"/>
              <a:endParaRPr lang="es-MX"/>
            </a:p>
          </p:txBody>
        </p:sp>
        <p:sp>
          <p:nvSpPr>
            <p:cNvPr id="25" name="Rectángulo 24"/>
            <p:cNvSpPr/>
            <p:nvPr/>
          </p:nvSpPr>
          <p:spPr>
            <a:xfrm>
              <a:off x="6096000" y="1027191"/>
              <a:ext cx="6096000" cy="644373"/>
            </a:xfrm>
            <a:prstGeom prst="rect">
              <a:avLst/>
            </a:prstGeom>
          </p:spPr>
          <p:txBody>
            <a:bodyPr>
              <a:spAutoFit/>
            </a:bodyPr>
            <a:lstStyle/>
            <a:p>
              <a:r>
                <a:rPr lang="es-MX" sz="1400" dirty="0">
                  <a:latin typeface="Calibri" panose="020F0502020204030204" pitchFamily="34" charset="0"/>
                  <a:ea typeface="Calibri" panose="020F0502020204030204" pitchFamily="34" charset="0"/>
                </a:rPr>
                <a:t>El equilibrio se desplazará en la dirección que permite la absorción de calor, y viceversa </a:t>
              </a:r>
              <a:endParaRPr lang="es-MX" sz="1400" dirty="0"/>
            </a:p>
          </p:txBody>
        </p:sp>
        <p:sp>
          <p:nvSpPr>
            <p:cNvPr id="26" name="Rectángulo 25"/>
            <p:cNvSpPr/>
            <p:nvPr/>
          </p:nvSpPr>
          <p:spPr>
            <a:xfrm>
              <a:off x="5981946" y="3350142"/>
              <a:ext cx="6096000" cy="843845"/>
            </a:xfrm>
            <a:prstGeom prst="rect">
              <a:avLst/>
            </a:prstGeom>
          </p:spPr>
          <p:txBody>
            <a:bodyPr>
              <a:spAutoFit/>
            </a:bodyPr>
            <a:lstStyle/>
            <a:p>
              <a:pPr algn="just">
                <a:lnSpc>
                  <a:spcPct val="107000"/>
                </a:lnSpc>
                <a:spcAft>
                  <a:spcPts val="800"/>
                </a:spcAft>
              </a:pPr>
              <a:r>
                <a:rPr lang="es-MX" sz="1200" dirty="0">
                  <a:latin typeface="Calibri" panose="020F0502020204030204" pitchFamily="34" charset="0"/>
                  <a:ea typeface="Calibri" panose="020F0502020204030204" pitchFamily="34" charset="0"/>
                  <a:cs typeface="Calibri" panose="020F0502020204030204" pitchFamily="34" charset="0"/>
                </a:rPr>
                <a:t>Tiene efecto solo para reacciones con cambios en el volumen final, si el número de moles totales de productos en fase gas es mayor al número total de moles de reactantes, también en fase gas.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3" name="Rectángulo 32"/>
          <p:cNvSpPr/>
          <p:nvPr/>
        </p:nvSpPr>
        <p:spPr>
          <a:xfrm>
            <a:off x="5778817" y="2719891"/>
            <a:ext cx="6060257" cy="487569"/>
          </a:xfrm>
          <a:prstGeom prst="rect">
            <a:avLst/>
          </a:prstGeom>
        </p:spPr>
        <p:txBody>
          <a:bodyPr wrap="square">
            <a:spAutoFit/>
          </a:bodyPr>
          <a:lstStyle/>
          <a:p>
            <a:pPr algn="just">
              <a:lnSpc>
                <a:spcPct val="107000"/>
              </a:lnSpc>
              <a:spcAft>
                <a:spcPts val="800"/>
              </a:spcAft>
            </a:pPr>
            <a:r>
              <a:rPr lang="es-MX" sz="1200" dirty="0">
                <a:latin typeface="Calibri" panose="020F0502020204030204" pitchFamily="34" charset="0"/>
                <a:ea typeface="Calibri" panose="020F0502020204030204" pitchFamily="34" charset="0"/>
                <a:cs typeface="Calibri" panose="020F0502020204030204" pitchFamily="34" charset="0"/>
              </a:rPr>
              <a:t>Al introducir un gas inerte en una mezcla reaccionante se tiene siempre un efecto de dilución de todos los componentes que intervienen en la reacción, por lo disminuye su concentración.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ángulo 33"/>
          <p:cNvSpPr/>
          <p:nvPr/>
        </p:nvSpPr>
        <p:spPr>
          <a:xfrm>
            <a:off x="3812142" y="3112033"/>
            <a:ext cx="6096000" cy="273473"/>
          </a:xfrm>
          <a:prstGeom prst="rect">
            <a:avLst/>
          </a:prstGeom>
        </p:spPr>
        <p:txBody>
          <a:bodyPr>
            <a:spAutoFit/>
          </a:bodyPr>
          <a:lstStyle/>
          <a:p>
            <a:pPr algn="just">
              <a:lnSpc>
                <a:spcPct val="107000"/>
              </a:lnSpc>
              <a:spcAft>
                <a:spcPts val="800"/>
              </a:spcAft>
            </a:pPr>
            <a:r>
              <a:rPr lang="es-MX" sz="1100" dirty="0">
                <a:latin typeface="Calibri" panose="020F0502020204030204" pitchFamily="34" charset="0"/>
                <a:ea typeface="Times New Roman" panose="02020603050405020304" pitchFamily="18" charset="0"/>
                <a:cs typeface="Calibri" panose="020F0502020204030204" pitchFamily="34" charset="0"/>
              </a:rPr>
              <a:t>La presencia de una sustancia en la mezcla inicial inhibe o disminuye su formación en la reacción.</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85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p:cNvSpPr txBox="1"/>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lnSpc>
                <a:spcPct val="90000"/>
              </a:lnSpc>
              <a:spcBef>
                <a:spcPct val="0"/>
              </a:spcBef>
            </a:pPr>
            <a:r>
              <a:rPr lang="en-US" sz="2000" dirty="0" err="1">
                <a:solidFill>
                  <a:schemeClr val="bg1"/>
                </a:solidFill>
                <a:latin typeface="+mj-lt"/>
                <a:ea typeface="+mj-ea"/>
                <a:cs typeface="+mj-cs"/>
              </a:rPr>
              <a:t>Criterios</a:t>
            </a:r>
            <a:r>
              <a:rPr lang="en-US" sz="2000" dirty="0">
                <a:solidFill>
                  <a:schemeClr val="bg1"/>
                </a:solidFill>
                <a:latin typeface="+mj-lt"/>
                <a:ea typeface="+mj-ea"/>
                <a:cs typeface="+mj-cs"/>
              </a:rPr>
              <a:t> para </a:t>
            </a:r>
            <a:r>
              <a:rPr lang="en-US" sz="2000" dirty="0" err="1">
                <a:solidFill>
                  <a:schemeClr val="bg1"/>
                </a:solidFill>
                <a:latin typeface="+mj-lt"/>
                <a:ea typeface="+mj-ea"/>
                <a:cs typeface="+mj-cs"/>
              </a:rPr>
              <a:t>determinar</a:t>
            </a:r>
            <a:r>
              <a:rPr lang="en-US" sz="2000" dirty="0">
                <a:solidFill>
                  <a:schemeClr val="bg1"/>
                </a:solidFill>
                <a:latin typeface="+mj-lt"/>
                <a:ea typeface="+mj-ea"/>
                <a:cs typeface="+mj-cs"/>
              </a:rPr>
              <a:t> el </a:t>
            </a:r>
            <a:r>
              <a:rPr lang="en-US" sz="2000" dirty="0" err="1">
                <a:solidFill>
                  <a:schemeClr val="bg1"/>
                </a:solidFill>
                <a:latin typeface="+mj-lt"/>
                <a:ea typeface="+mj-ea"/>
                <a:cs typeface="+mj-cs"/>
              </a:rPr>
              <a:t>comportamiento</a:t>
            </a:r>
            <a:r>
              <a:rPr lang="en-US" sz="2000" dirty="0">
                <a:solidFill>
                  <a:schemeClr val="bg1"/>
                </a:solidFill>
                <a:latin typeface="+mj-lt"/>
                <a:ea typeface="+mj-ea"/>
                <a:cs typeface="+mj-cs"/>
              </a:rPr>
              <a:t> de </a:t>
            </a:r>
            <a:r>
              <a:rPr lang="en-US" sz="2000" dirty="0" err="1">
                <a:solidFill>
                  <a:schemeClr val="bg1"/>
                </a:solidFill>
                <a:latin typeface="+mj-lt"/>
                <a:ea typeface="+mj-ea"/>
                <a:cs typeface="+mj-cs"/>
              </a:rPr>
              <a:t>reactores</a:t>
            </a:r>
            <a:endParaRPr lang="en-US" sz="2000" dirty="0">
              <a:solidFill>
                <a:schemeClr val="bg1"/>
              </a:solidFill>
              <a:latin typeface="+mj-lt"/>
              <a:ea typeface="+mj-ea"/>
              <a:cs typeface="+mj-cs"/>
            </a:endParaRPr>
          </a:p>
        </p:txBody>
      </p:sp>
      <mc:AlternateContent xmlns:mc="http://schemas.openxmlformats.org/markup-compatibility/2006">
        <mc:Choice xmlns:a14="http://schemas.microsoft.com/office/drawing/2010/main" Requires="a14">
          <p:sp>
            <p:nvSpPr>
              <p:cNvPr id="2" name="Rectángulo 1"/>
              <p:cNvSpPr/>
              <p:nvPr/>
            </p:nvSpPr>
            <p:spPr>
              <a:xfrm>
                <a:off x="4032514" y="1988413"/>
                <a:ext cx="6096000" cy="2881173"/>
              </a:xfrm>
              <a:prstGeom prst="rect">
                <a:avLst/>
              </a:prstGeom>
            </p:spPr>
            <p:txBody>
              <a:bodyPr>
                <a:spAutoFit/>
              </a:bodyPr>
              <a:lstStyle/>
              <a:p>
                <a:pPr marL="342900" lvl="0" indent="-342900" algn="just">
                  <a:lnSpc>
                    <a:spcPct val="107000"/>
                  </a:lnSpc>
                  <a:spcAft>
                    <a:spcPts val="0"/>
                  </a:spcAft>
                  <a:buFont typeface="Symbol" panose="05050102010706020507" pitchFamily="18" charset="2"/>
                  <a:buChar char=""/>
                </a:pPr>
                <a:r>
                  <a:rPr lang="es-MX" dirty="0">
                    <a:latin typeface="Calibri" panose="020F0502020204030204" pitchFamily="34" charset="0"/>
                    <a:ea typeface="Calibri" panose="020F0502020204030204" pitchFamily="34" charset="0"/>
                    <a:cs typeface="Calibri" panose="020F0502020204030204" pitchFamily="34" charset="0"/>
                  </a:rPr>
                  <a:t>Conversión: </a:t>
                </a:r>
                <a14:m>
                  <m:oMath xmlns:m="http://schemas.openxmlformats.org/officeDocument/2006/math">
                    <m:f>
                      <m:fPr>
                        <m:ctrlPr>
                          <a:rPr lang="es-MX" i="1">
                            <a:latin typeface="Cambria Math" panose="02040503050406030204" pitchFamily="18" charset="0"/>
                            <a:ea typeface="Calibri" panose="020F0502020204030204" pitchFamily="34" charset="0"/>
                            <a:cs typeface="Calibri" panose="020F0502020204030204" pitchFamily="34" charset="0"/>
                          </a:rPr>
                        </m:ctrlPr>
                      </m:fPr>
                      <m:num>
                        <m:r>
                          <a:rPr lang="es-MX" i="1">
                            <a:latin typeface="Cambria Math" panose="02040503050406030204" pitchFamily="18" charset="0"/>
                            <a:ea typeface="Calibri" panose="020F0502020204030204" pitchFamily="34" charset="0"/>
                            <a:cs typeface="Calibri" panose="020F0502020204030204" pitchFamily="34" charset="0"/>
                          </a:rPr>
                          <m:t>𝐶𝑎𝑛𝑡𝑖𝑑𝑎𝑑</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𝑑𝑒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𝑟𝑒𝑎𝑐𝑡𝑎𝑛𝑡𝑒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𝑞𝑢𝑒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𝑠𝑒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𝑡𝑟𝑎𝑛𝑠𝑓𝑜𝑟𝑚𝑎</m:t>
                        </m:r>
                        <m:r>
                          <a:rPr lang="es-MX" i="1">
                            <a:latin typeface="Cambria Math" panose="02040503050406030204" pitchFamily="18" charset="0"/>
                            <a:ea typeface="Calibri" panose="020F0502020204030204" pitchFamily="34" charset="0"/>
                            <a:cs typeface="Calibri" panose="020F0502020204030204" pitchFamily="34" charset="0"/>
                          </a:rPr>
                          <m:t> </m:t>
                        </m:r>
                      </m:num>
                      <m:den>
                        <m:r>
                          <a:rPr lang="es-MX" i="1">
                            <a:latin typeface="Cambria Math" panose="02040503050406030204" pitchFamily="18" charset="0"/>
                            <a:ea typeface="Calibri" panose="020F0502020204030204" pitchFamily="34" charset="0"/>
                            <a:cs typeface="Calibri" panose="020F0502020204030204" pitchFamily="34" charset="0"/>
                          </a:rPr>
                          <m:t>𝐶𝑎𝑛𝑡𝑖𝑑𝑎𝑑</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𝑑𝑒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𝑟𝑒𝑎𝑐𝑡𝑎𝑛𝑡𝑒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𝑎𝑙𝑖𝑚𝑒𝑛𝑡𝑎𝑑𝑜</m:t>
                        </m:r>
                      </m:den>
                    </m:f>
                  </m:oMath>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906780" algn="just">
                  <a:lnSpc>
                    <a:spcPct val="107000"/>
                  </a:lnSpc>
                  <a:spcAft>
                    <a:spcPts val="0"/>
                  </a:spcAft>
                </a:pPr>
                <a:r>
                  <a:rPr lang="es-MX" dirty="0">
                    <a:latin typeface="Calibri" panose="020F0502020204030204" pitchFamily="34" charset="0"/>
                    <a:ea typeface="Times New Roman" panose="02020603050405020304" pitchFamily="18" charset="0"/>
                    <a:cs typeface="Calibri" panose="020F0502020204030204"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906780" algn="just">
                  <a:lnSpc>
                    <a:spcPct val="107000"/>
                  </a:lnSpc>
                  <a:spcAft>
                    <a:spcPts val="0"/>
                  </a:spcAft>
                </a:pPr>
                <a:r>
                  <a:rPr lang="es-MX" dirty="0">
                    <a:latin typeface="Calibri" panose="020F0502020204030204" pitchFamily="34" charset="0"/>
                    <a:ea typeface="Times New Roman" panose="02020603050405020304" pitchFamily="18" charset="0"/>
                    <a:cs typeface="Calibri" panose="020F0502020204030204"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latin typeface="Calibri" panose="020F0502020204030204" pitchFamily="34" charset="0"/>
                    <a:ea typeface="Times New Roman" panose="02020603050405020304" pitchFamily="18" charset="0"/>
                    <a:cs typeface="Calibri" panose="020F0502020204030204" pitchFamily="34" charset="0"/>
                  </a:rPr>
                  <a:t>Selectividad: </a:t>
                </a:r>
                <a14:m>
                  <m:oMath xmlns:m="http://schemas.openxmlformats.org/officeDocument/2006/math">
                    <m:f>
                      <m:fPr>
                        <m:ctrlPr>
                          <a:rPr lang="es-MX" i="1">
                            <a:latin typeface="Cambria Math" panose="02040503050406030204" pitchFamily="18" charset="0"/>
                            <a:ea typeface="Calibri" panose="020F0502020204030204" pitchFamily="34" charset="0"/>
                            <a:cs typeface="Calibri" panose="020F0502020204030204" pitchFamily="34" charset="0"/>
                          </a:rPr>
                        </m:ctrlPr>
                      </m:fPr>
                      <m:num>
                        <m:r>
                          <a:rPr lang="es-MX" i="1">
                            <a:latin typeface="Cambria Math" panose="02040503050406030204" pitchFamily="18" charset="0"/>
                            <a:ea typeface="Calibri" panose="020F0502020204030204" pitchFamily="34" charset="0"/>
                            <a:cs typeface="Calibri" panose="020F0502020204030204" pitchFamily="34" charset="0"/>
                          </a:rPr>
                          <m:t>𝐶𝑎𝑛𝑡𝑖𝑑𝑎𝑑</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𝑑𝑒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𝑝𝑟𝑜𝑑𝑢𝑐𝑡𝑜</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𝑜𝑏𝑡𝑒𝑛𝑖𝑑𝑜</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𝑟𝑒𝑎𝑙𝑚𝑒𝑛𝑡𝑒</m:t>
                        </m:r>
                      </m:num>
                      <m:den>
                        <m:eqArr>
                          <m:eqArrPr>
                            <m:ctrlPr>
                              <a:rPr lang="es-MX" i="1">
                                <a:latin typeface="Cambria Math" panose="02040503050406030204" pitchFamily="18" charset="0"/>
                                <a:ea typeface="Calibri" panose="020F0502020204030204" pitchFamily="34" charset="0"/>
                                <a:cs typeface="Calibri" panose="020F0502020204030204" pitchFamily="34" charset="0"/>
                              </a:rPr>
                            </m:ctrlPr>
                          </m:eqArrPr>
                          <m:e>
                            <m:r>
                              <a:rPr lang="es-MX" i="1">
                                <a:latin typeface="Cambria Math" panose="02040503050406030204" pitchFamily="18" charset="0"/>
                                <a:ea typeface="Calibri" panose="020F0502020204030204" pitchFamily="34" charset="0"/>
                                <a:cs typeface="Calibri" panose="020F0502020204030204" pitchFamily="34" charset="0"/>
                              </a:rPr>
                              <m:t>𝐶𝑎𝑛𝑡𝑖𝑑𝑎𝑑</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𝑑𝑒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𝑝𝑟𝑜𝑑𝑢𝑐𝑡𝑜</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𝑜𝑏𝑡𝑒𝑛𝑖𝑑𝑜</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𝑠𝑖</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𝑡𝑜𝑑𝑜</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𝑒𝑙</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𝑟𝑒𝑎𝑐𝑡𝑎𝑛𝑡𝑒</m:t>
                            </m:r>
                            <m:r>
                              <a:rPr lang="es-MX" i="1">
                                <a:latin typeface="Cambria Math" panose="02040503050406030204" pitchFamily="18" charset="0"/>
                                <a:ea typeface="Calibri" panose="020F0502020204030204" pitchFamily="34" charset="0"/>
                                <a:cs typeface="Calibri" panose="020F0502020204030204" pitchFamily="34" charset="0"/>
                              </a:rPr>
                              <m:t> </m:t>
                            </m:r>
                          </m:e>
                          <m:e>
                            <m:r>
                              <a:rPr lang="es-MX" i="1">
                                <a:latin typeface="Cambria Math" panose="02040503050406030204" pitchFamily="18" charset="0"/>
                                <a:ea typeface="Calibri" panose="020F0502020204030204" pitchFamily="34" charset="0"/>
                                <a:cs typeface="Calibri" panose="020F0502020204030204" pitchFamily="34" charset="0"/>
                              </a:rPr>
                              <m:t>𝑠𝑒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𝑡𝑟𝑎𝑛𝑠𝑓𝑜𝑟𝑚𝑎</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𝑒𝑛</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𝑒𝑠𝑡𝑒</m:t>
                            </m:r>
                          </m:e>
                        </m:eqArr>
                      </m:den>
                    </m:f>
                  </m:oMath>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dirty="0">
                    <a:latin typeface="Calibri" panose="020F0502020204030204" pitchFamily="34" charset="0"/>
                    <a:ea typeface="Times New Roman" panose="02020603050405020304" pitchFamily="18" charset="0"/>
                    <a:cs typeface="Calibri" panose="020F0502020204030204" pitchFamily="34"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MX" dirty="0">
                    <a:latin typeface="Calibri" panose="020F0502020204030204" pitchFamily="34" charset="0"/>
                    <a:ea typeface="Times New Roman" panose="02020603050405020304" pitchFamily="18" charset="0"/>
                    <a:cs typeface="Calibri" panose="020F0502020204030204" pitchFamily="34" charset="0"/>
                  </a:rPr>
                  <a:t>Rendimiento: </a:t>
                </a:r>
                <a14:m>
                  <m:oMath xmlns:m="http://schemas.openxmlformats.org/officeDocument/2006/math">
                    <m:f>
                      <m:fPr>
                        <m:ctrlPr>
                          <a:rPr lang="es-MX" i="1">
                            <a:latin typeface="Cambria Math" panose="02040503050406030204" pitchFamily="18" charset="0"/>
                            <a:ea typeface="Calibri" panose="020F0502020204030204" pitchFamily="34" charset="0"/>
                            <a:cs typeface="Calibri" panose="020F0502020204030204" pitchFamily="34" charset="0"/>
                          </a:rPr>
                        </m:ctrlPr>
                      </m:fPr>
                      <m:num>
                        <m:r>
                          <a:rPr lang="es-MX" i="1">
                            <a:latin typeface="Cambria Math" panose="02040503050406030204" pitchFamily="18" charset="0"/>
                            <a:ea typeface="Calibri" panose="020F0502020204030204" pitchFamily="34" charset="0"/>
                            <a:cs typeface="Calibri" panose="020F0502020204030204" pitchFamily="34" charset="0"/>
                          </a:rPr>
                          <m:t>𝐶𝑎𝑛𝑡𝑖𝑑𝑎𝑑</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𝑑𝑒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𝑝𝑟𝑜𝑑𝑢𝑐𝑡𝑜</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𝑜𝑏𝑡𝑒𝑛𝑖𝑑𝑜</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𝑟𝑒𝑎𝑙𝑚𝑒𝑛𝑡𝑒</m:t>
                        </m:r>
                      </m:num>
                      <m:den>
                        <m:eqArr>
                          <m:eqArrPr>
                            <m:ctrlPr>
                              <a:rPr lang="es-MX" i="1">
                                <a:latin typeface="Cambria Math" panose="02040503050406030204" pitchFamily="18" charset="0"/>
                                <a:ea typeface="Calibri" panose="020F0502020204030204" pitchFamily="34" charset="0"/>
                                <a:cs typeface="Calibri" panose="020F0502020204030204" pitchFamily="34" charset="0"/>
                              </a:rPr>
                            </m:ctrlPr>
                          </m:eqArrPr>
                          <m:e>
                            <m:r>
                              <a:rPr lang="es-MX" i="1">
                                <a:latin typeface="Cambria Math" panose="02040503050406030204" pitchFamily="18" charset="0"/>
                                <a:ea typeface="Calibri" panose="020F0502020204030204" pitchFamily="34" charset="0"/>
                                <a:cs typeface="Calibri" panose="020F0502020204030204" pitchFamily="34" charset="0"/>
                              </a:rPr>
                              <m:t>𝐶𝑎𝑛𝑡𝑖𝑑𝑎𝑑</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𝑑𝑒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𝑝𝑟𝑜𝑑𝑢𝑐𝑡𝑜</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𝑠𝑖</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𝑠𝑒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𝑡𝑟𝑎𝑛𝑠𝑓𝑜𝑟𝑚𝑎</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𝑡𝑜𝑑𝑜</m:t>
                            </m:r>
                          </m:e>
                          <m:e>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𝑒𝑙</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𝑟𝑒𝑎𝑐𝑡𝑎𝑛𝑡𝑒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𝑠𝑜𝑙𝑜</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𝑎</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𝑒𝑠𝑡𝑒</m:t>
                            </m:r>
                            <m:r>
                              <a:rPr lang="es-MX" i="1">
                                <a:latin typeface="Cambria Math" panose="02040503050406030204" pitchFamily="18" charset="0"/>
                                <a:ea typeface="Calibri" panose="020F0502020204030204" pitchFamily="34" charset="0"/>
                                <a:cs typeface="Calibri" panose="020F0502020204030204" pitchFamily="34" charset="0"/>
                              </a:rPr>
                              <m:t> </m:t>
                            </m:r>
                            <m:r>
                              <a:rPr lang="es-MX" i="1">
                                <a:latin typeface="Cambria Math" panose="02040503050406030204" pitchFamily="18" charset="0"/>
                                <a:ea typeface="Calibri" panose="020F0502020204030204" pitchFamily="34" charset="0"/>
                                <a:cs typeface="Calibri" panose="020F0502020204030204" pitchFamily="34" charset="0"/>
                              </a:rPr>
                              <m:t>𝑝𝑟𝑜𝑑𝑢𝑐𝑡𝑜</m:t>
                            </m:r>
                          </m:e>
                        </m:eqArr>
                      </m:den>
                    </m:f>
                  </m:oMath>
                </a14:m>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4032514" y="1988413"/>
                <a:ext cx="6096000" cy="2881173"/>
              </a:xfrm>
              <a:prstGeom prst="rect">
                <a:avLst/>
              </a:prstGeom>
              <a:blipFill>
                <a:blip r:embed="rId2"/>
                <a:stretch>
                  <a:fillRect l="-900"/>
                </a:stretch>
              </a:blipFill>
            </p:spPr>
            <p:txBody>
              <a:bodyPr/>
              <a:lstStyle/>
              <a:p>
                <a:r>
                  <a:rPr lang="es-MX">
                    <a:noFill/>
                  </a:rPr>
                  <a:t> </a:t>
                </a:r>
              </a:p>
            </p:txBody>
          </p:sp>
        </mc:Fallback>
      </mc:AlternateContent>
      <p:sp>
        <p:nvSpPr>
          <p:cNvPr id="4" name="Rectángulo 3"/>
          <p:cNvSpPr/>
          <p:nvPr/>
        </p:nvSpPr>
        <p:spPr>
          <a:xfrm>
            <a:off x="4057479" y="1072498"/>
            <a:ext cx="6096000" cy="646331"/>
          </a:xfrm>
          <a:prstGeom prst="rect">
            <a:avLst/>
          </a:prstGeom>
        </p:spPr>
        <p:txBody>
          <a:bodyPr>
            <a:spAutoFit/>
          </a:bodyPr>
          <a:lstStyle/>
          <a:p>
            <a:r>
              <a:rPr lang="es-MX" dirty="0">
                <a:latin typeface="Calibri" panose="020F0502020204030204" pitchFamily="34" charset="0"/>
                <a:ea typeface="Calibri" panose="020F0502020204030204" pitchFamily="34" charset="0"/>
              </a:rPr>
              <a:t>Se miden en función del material convirtiendo a los diversos productos posibles, para ello empleamos:</a:t>
            </a:r>
            <a:endParaRPr lang="es-MX" dirty="0"/>
          </a:p>
        </p:txBody>
      </p:sp>
    </p:spTree>
    <p:extLst>
      <p:ext uri="{BB962C8B-B14F-4D97-AF65-F5344CB8AC3E}">
        <p14:creationId xmlns:p14="http://schemas.microsoft.com/office/powerpoint/2010/main" val="250845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55994948"/>
              </p:ext>
            </p:extLst>
          </p:nvPr>
        </p:nvGraphicFramePr>
        <p:xfrm>
          <a:off x="838200" y="397564"/>
          <a:ext cx="10515600" cy="5989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36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4638208"/>
              </p:ext>
            </p:extLst>
          </p:nvPr>
        </p:nvGraphicFramePr>
        <p:xfrm>
          <a:off x="838200" y="397564"/>
          <a:ext cx="10515600" cy="5989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60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0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026" name="Picture 2" descr="Resultado de imagen para bomba de tornillo"/>
          <p:cNvPicPr>
            <a:picLocks noChangeAspect="1" noChangeArrowheads="1"/>
          </p:cNvPicPr>
          <p:nvPr/>
        </p:nvPicPr>
        <p:blipFill rotWithShape="1">
          <a:blip r:embed="rId2">
            <a:extLst>
              <a:ext uri="{28A0092B-C50C-407E-A947-70E740481C1C}">
                <a14:useLocalDpi xmlns:a14="http://schemas.microsoft.com/office/drawing/2010/main" val="0"/>
              </a:ext>
            </a:extLst>
          </a:blip>
          <a:srcRect t="4210" r="9091" b="48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94805" y="640263"/>
            <a:ext cx="5221266" cy="1344975"/>
          </a:xfrm>
        </p:spPr>
        <p:txBody>
          <a:bodyPr vert="horz" lIns="91440" tIns="45720" rIns="91440" bIns="45720" rtlCol="0" anchor="ctr">
            <a:normAutofit/>
          </a:bodyPr>
          <a:lstStyle/>
          <a:p>
            <a:r>
              <a:rPr lang="en-US" sz="4000"/>
              <a:t>Bomba de tornillo</a:t>
            </a:r>
          </a:p>
        </p:txBody>
      </p:sp>
      <p:sp>
        <p:nvSpPr>
          <p:cNvPr id="4" name="Marcador de texto 3"/>
          <p:cNvSpPr>
            <a:spLocks noGrp="1"/>
          </p:cNvSpPr>
          <p:nvPr>
            <p:ph type="body" sz="half" idx="2"/>
          </p:nvPr>
        </p:nvSpPr>
        <p:spPr>
          <a:xfrm>
            <a:off x="594110" y="2121763"/>
            <a:ext cx="5235490" cy="3773010"/>
          </a:xfrm>
        </p:spPr>
        <p:txBody>
          <a:bodyPr vert="horz" lIns="91440" tIns="45720" rIns="91440" bIns="45720" rtlCol="0">
            <a:normAutofit/>
          </a:bodyPr>
          <a:lstStyle/>
          <a:p>
            <a:pPr indent="-228600">
              <a:buFont typeface="Arial" panose="020B0604020202020204" pitchFamily="34" charset="0"/>
              <a:buChar char="•"/>
            </a:pPr>
            <a:r>
              <a:rPr lang="en-US" sz="2400" dirty="0" err="1"/>
              <a:t>Es</a:t>
            </a:r>
            <a:r>
              <a:rPr lang="en-US" sz="2400" dirty="0"/>
              <a:t> </a:t>
            </a:r>
            <a:r>
              <a:rPr lang="en-US" sz="2400" dirty="0" err="1"/>
              <a:t>considerada</a:t>
            </a:r>
            <a:r>
              <a:rPr lang="en-US" sz="2400" dirty="0"/>
              <a:t> de </a:t>
            </a:r>
            <a:r>
              <a:rPr lang="en-US" sz="2400" dirty="0" err="1"/>
              <a:t>desplazamiento</a:t>
            </a:r>
            <a:r>
              <a:rPr lang="en-US" sz="2400" dirty="0"/>
              <a:t> </a:t>
            </a:r>
            <a:r>
              <a:rPr lang="en-US" sz="2400" dirty="0" err="1"/>
              <a:t>positivo</a:t>
            </a:r>
            <a:r>
              <a:rPr lang="en-US" sz="2400" dirty="0"/>
              <a:t> </a:t>
            </a:r>
            <a:r>
              <a:rPr lang="en-US" sz="2400" dirty="0" err="1"/>
              <a:t>utiliza</a:t>
            </a:r>
            <a:r>
              <a:rPr lang="en-US" sz="2400" dirty="0"/>
              <a:t> un </a:t>
            </a:r>
            <a:r>
              <a:rPr lang="en-US" sz="2400" dirty="0" err="1"/>
              <a:t>tornillo</a:t>
            </a:r>
            <a:r>
              <a:rPr lang="en-US" sz="2400" dirty="0"/>
              <a:t> </a:t>
            </a:r>
            <a:r>
              <a:rPr lang="en-US" sz="2400" dirty="0" err="1"/>
              <a:t>helicoidal</a:t>
            </a:r>
            <a:r>
              <a:rPr lang="en-US" sz="2400" dirty="0"/>
              <a:t> </a:t>
            </a:r>
            <a:r>
              <a:rPr lang="en-US" sz="2400" dirty="0" err="1"/>
              <a:t>excéntrico</a:t>
            </a:r>
            <a:r>
              <a:rPr lang="en-US" sz="2400" dirty="0"/>
              <a:t> que se </a:t>
            </a:r>
            <a:r>
              <a:rPr lang="en-US" sz="2400" dirty="0" err="1"/>
              <a:t>mueve</a:t>
            </a:r>
            <a:r>
              <a:rPr lang="en-US" sz="2400" dirty="0"/>
              <a:t> </a:t>
            </a:r>
            <a:r>
              <a:rPr lang="en-US" sz="2400" dirty="0" err="1"/>
              <a:t>dentro</a:t>
            </a:r>
            <a:r>
              <a:rPr lang="en-US" sz="2400" dirty="0"/>
              <a:t> de </a:t>
            </a:r>
            <a:r>
              <a:rPr lang="en-US" sz="2400" dirty="0" err="1"/>
              <a:t>una</a:t>
            </a:r>
            <a:r>
              <a:rPr lang="en-US" sz="2400" dirty="0"/>
              <a:t> </a:t>
            </a:r>
            <a:r>
              <a:rPr lang="en-US" sz="2400" dirty="0" err="1"/>
              <a:t>camisa</a:t>
            </a:r>
            <a:r>
              <a:rPr lang="en-US" sz="2400" dirty="0"/>
              <a:t> y </a:t>
            </a:r>
            <a:r>
              <a:rPr lang="en-US" sz="2400" dirty="0" err="1"/>
              <a:t>hace</a:t>
            </a:r>
            <a:r>
              <a:rPr lang="en-US" sz="2400" dirty="0"/>
              <a:t> </a:t>
            </a:r>
            <a:r>
              <a:rPr lang="en-US" sz="2400" dirty="0" err="1"/>
              <a:t>fluir</a:t>
            </a:r>
            <a:r>
              <a:rPr lang="en-US" sz="2400" dirty="0"/>
              <a:t> el </a:t>
            </a:r>
            <a:r>
              <a:rPr lang="en-US" sz="2400" dirty="0" err="1"/>
              <a:t>líquido</a:t>
            </a:r>
            <a:r>
              <a:rPr lang="en-US" sz="2400" dirty="0"/>
              <a:t> entre el </a:t>
            </a:r>
            <a:r>
              <a:rPr lang="en-US" sz="2400" dirty="0" err="1"/>
              <a:t>tornillo</a:t>
            </a:r>
            <a:r>
              <a:rPr lang="en-US" sz="2400" dirty="0"/>
              <a:t> y la </a:t>
            </a:r>
            <a:r>
              <a:rPr lang="en-US" sz="2400" dirty="0" err="1"/>
              <a:t>camisa</a:t>
            </a:r>
            <a:r>
              <a:rPr lang="en-US" sz="2400" dirty="0"/>
              <a:t>.</a:t>
            </a:r>
          </a:p>
        </p:txBody>
      </p:sp>
    </p:spTree>
    <p:extLst>
      <p:ext uri="{BB962C8B-B14F-4D97-AF65-F5344CB8AC3E}">
        <p14:creationId xmlns:p14="http://schemas.microsoft.com/office/powerpoint/2010/main" val="207205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GENERALIDADES</a:t>
            </a:r>
          </a:p>
        </p:txBody>
      </p:sp>
      <p:graphicFrame>
        <p:nvGraphicFramePr>
          <p:cNvPr id="4" name="Diagrama 3"/>
          <p:cNvGraphicFramePr/>
          <p:nvPr>
            <p:extLst>
              <p:ext uri="{D42A27DB-BD31-4B8C-83A1-F6EECF244321}">
                <p14:modId xmlns:p14="http://schemas.microsoft.com/office/powerpoint/2010/main" val="1014671032"/>
              </p:ext>
            </p:extLst>
          </p:nvPr>
        </p:nvGraphicFramePr>
        <p:xfrm>
          <a:off x="2535583" y="13292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2361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Wisp</Template>
  <TotalTime>267</TotalTime>
  <Words>1494</Words>
  <Application>Microsoft Office PowerPoint</Application>
  <PresentationFormat>Panorámica</PresentationFormat>
  <Paragraphs>147</Paragraphs>
  <Slides>27</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27</vt:i4>
      </vt:variant>
    </vt:vector>
  </HeadingPairs>
  <TitlesOfParts>
    <vt:vector size="37" baseType="lpstr">
      <vt:lpstr>Arial</vt:lpstr>
      <vt:lpstr>Calibri</vt:lpstr>
      <vt:lpstr>Calibri Light</vt:lpstr>
      <vt:lpstr>Cambria Math</vt:lpstr>
      <vt:lpstr>Century Gothic</vt:lpstr>
      <vt:lpstr>Helvetica Neue</vt:lpstr>
      <vt:lpstr>Symbol</vt:lpstr>
      <vt:lpstr>Times New Roman</vt:lpstr>
      <vt:lpstr>Tema de Office</vt:lpstr>
      <vt:lpstr>Estela de condensación</vt:lpstr>
      <vt:lpstr>Presentación de PowerPoint</vt:lpstr>
      <vt:lpstr>Sistema de reacción </vt:lpstr>
      <vt:lpstr>Presentación de PowerPoint</vt:lpstr>
      <vt:lpstr>Presentación de PowerPoint</vt:lpstr>
      <vt:lpstr>Presentación de PowerPoint</vt:lpstr>
      <vt:lpstr>Presentación de PowerPoint</vt:lpstr>
      <vt:lpstr>Presentación de PowerPoint</vt:lpstr>
      <vt:lpstr>Bomba de tornillo</vt:lpstr>
      <vt:lpstr>GENERALIDADES</vt:lpstr>
      <vt:lpstr>Actividad que realiza </vt:lpstr>
      <vt:lpstr>Presentación de PowerPoint</vt:lpstr>
      <vt:lpstr>Bombas de tornillo con capacidad variable</vt:lpstr>
      <vt:lpstr>Bombas de doble tornillo </vt:lpstr>
      <vt:lpstr>Bombas de triple tornillo</vt:lpstr>
      <vt:lpstr>PRINCIPIO DE OPERACIÓN </vt:lpstr>
      <vt:lpstr>Bombas fristam</vt:lpstr>
      <vt:lpstr>Aplicaciones </vt:lpstr>
      <vt:lpstr>Ventajas </vt:lpstr>
      <vt:lpstr>Caracteristicas </vt:lpstr>
      <vt:lpstr>BOMBA DE PISTON </vt:lpstr>
      <vt:lpstr>PARTES DE LA BOMBA</vt:lpstr>
      <vt:lpstr>Clasificación</vt:lpstr>
      <vt:lpstr>Clasificación</vt:lpstr>
      <vt:lpstr>Presentación de PowerPoint</vt:lpstr>
      <vt:lpstr>Presentación de PowerPoint</vt:lpstr>
      <vt:lpstr>Aplicaciones y uso de las bombas de pistón​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dc:creator>
  <cp:lastModifiedBy>K</cp:lastModifiedBy>
  <cp:revision>26</cp:revision>
  <dcterms:created xsi:type="dcterms:W3CDTF">2016-10-14T01:32:02Z</dcterms:created>
  <dcterms:modified xsi:type="dcterms:W3CDTF">2016-12-07T08:33:25Z</dcterms:modified>
</cp:coreProperties>
</file>